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71" r:id="rId5"/>
    <p:sldId id="274" r:id="rId6"/>
    <p:sldId id="273" r:id="rId7"/>
    <p:sldId id="275" r:id="rId8"/>
    <p:sldId id="281" r:id="rId9"/>
    <p:sldId id="276" r:id="rId10"/>
    <p:sldId id="277" r:id="rId11"/>
    <p:sldId id="282" r:id="rId12"/>
    <p:sldId id="266" r:id="rId13"/>
    <p:sldId id="268" r:id="rId14"/>
    <p:sldId id="267" r:id="rId15"/>
    <p:sldId id="283" r:id="rId16"/>
    <p:sldId id="287" r:id="rId17"/>
    <p:sldId id="284" r:id="rId18"/>
    <p:sldId id="286" r:id="rId19"/>
    <p:sldId id="285" r:id="rId20"/>
    <p:sldId id="264" r:id="rId21"/>
    <p:sldId id="259" r:id="rId22"/>
    <p:sldId id="288" r:id="rId23"/>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000E"/>
    <a:srgbClr val="F0D3D5"/>
    <a:srgbClr val="AB9E9E"/>
    <a:srgbClr val="376191"/>
    <a:srgbClr val="EFED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83"/>
    <p:restoredTop sz="76626" autoAdjust="0"/>
  </p:normalViewPr>
  <p:slideViewPr>
    <p:cSldViewPr>
      <p:cViewPr varScale="1">
        <p:scale>
          <a:sx n="87" d="100"/>
          <a:sy n="87" d="100"/>
        </p:scale>
        <p:origin x="248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huangshiting\Desktop\&#36039;&#26009;\&#21407;&#22987;&#36039;&#26009;&#25972;&#2970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huangshiting\Desktop\&#36039;&#26009;\&#21407;&#22987;&#36039;&#26009;&#25972;&#297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huangshiting\Desktop\&#36039;&#26009;\&#21407;&#22987;&#36039;&#26009;&#25972;&#2970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huangshiting\Desktop\&#36039;&#26009;\&#21407;&#22987;&#36039;&#26009;&#25972;&#297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huangshiting\Desktop\&#36039;&#26009;\&#21407;&#22987;&#36039;&#26009;&#25972;&#2970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huangshiting\Desktop\&#36039;&#26009;\&#21407;&#22987;&#36039;&#26009;&#25972;&#2970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latin typeface="Times New Roman" panose="02020603050405020304" pitchFamily="18" charset="0"/>
                <a:ea typeface="BiauKai" panose="02010601000101010101" pitchFamily="2" charset="-120"/>
                <a:cs typeface="Times New Roman" panose="02020603050405020304" pitchFamily="18" charset="0"/>
              </a:rPr>
              <a:t>水泥路煞車</a:t>
            </a:r>
            <a:r>
              <a:rPr lang="en-US" altLang="zh-TW" dirty="0">
                <a:latin typeface="Times New Roman" panose="02020603050405020304" pitchFamily="18" charset="0"/>
                <a:ea typeface="BiauKai" panose="02010601000101010101" pitchFamily="2" charset="-120"/>
                <a:cs typeface="Times New Roman" panose="02020603050405020304" pitchFamily="18" charset="0"/>
              </a:rPr>
              <a:t>Y</a:t>
            </a:r>
            <a:r>
              <a:rPr lang="zh-TW" altLang="en-US" dirty="0">
                <a:latin typeface="Times New Roman" panose="02020603050405020304" pitchFamily="18" charset="0"/>
                <a:ea typeface="BiauKai" panose="02010601000101010101" pitchFamily="2" charset="-120"/>
                <a:cs typeface="Times New Roman" panose="02020603050405020304" pitchFamily="18" charset="0"/>
              </a:rPr>
              <a:t>值</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spPr>
            <a:ln w="28575" cap="rnd">
              <a:solidFill>
                <a:schemeClr val="accent1"/>
              </a:solidFill>
              <a:round/>
            </a:ln>
            <a:effectLst/>
          </c:spPr>
          <c:marker>
            <c:symbol val="none"/>
          </c:marker>
          <c:val>
            <c:numRef>
              <c:f>水泥路40!$B$77:$B$110</c:f>
              <c:numCache>
                <c:formatCode>General</c:formatCode>
                <c:ptCount val="34"/>
                <c:pt idx="0">
                  <c:v>0.47883999999999999</c:v>
                </c:pt>
                <c:pt idx="1">
                  <c:v>5.7459999999999997E-2</c:v>
                </c:pt>
                <c:pt idx="2">
                  <c:v>-0.29687999999999998</c:v>
                </c:pt>
                <c:pt idx="3">
                  <c:v>0.51715</c:v>
                </c:pt>
                <c:pt idx="4">
                  <c:v>-0.16281000000000001</c:v>
                </c:pt>
                <c:pt idx="5">
                  <c:v>1.4652499999999999</c:v>
                </c:pt>
                <c:pt idx="6">
                  <c:v>-1.45567</c:v>
                </c:pt>
                <c:pt idx="7">
                  <c:v>1.33118</c:v>
                </c:pt>
                <c:pt idx="8">
                  <c:v>-1.6376299999999999</c:v>
                </c:pt>
                <c:pt idx="9">
                  <c:v>-2.8538899999999998</c:v>
                </c:pt>
                <c:pt idx="10">
                  <c:v>-1.22583</c:v>
                </c:pt>
                <c:pt idx="11">
                  <c:v>-2.1260500000000002</c:v>
                </c:pt>
                <c:pt idx="12">
                  <c:v>-3.3039999999999998</c:v>
                </c:pt>
                <c:pt idx="13">
                  <c:v>-1.33118</c:v>
                </c:pt>
                <c:pt idx="14">
                  <c:v>-5.1044400000000003</c:v>
                </c:pt>
                <c:pt idx="15">
                  <c:v>-2.7772700000000001</c:v>
                </c:pt>
                <c:pt idx="16">
                  <c:v>-3.8403</c:v>
                </c:pt>
                <c:pt idx="17">
                  <c:v>-4.2616800000000001</c:v>
                </c:pt>
                <c:pt idx="18">
                  <c:v>-4.7500999999999998</c:v>
                </c:pt>
                <c:pt idx="19">
                  <c:v>-3.3327300000000002</c:v>
                </c:pt>
                <c:pt idx="20">
                  <c:v>-4.3382899999999998</c:v>
                </c:pt>
                <c:pt idx="21">
                  <c:v>-3.3039999999999998</c:v>
                </c:pt>
                <c:pt idx="22">
                  <c:v>-4.0988699999999998</c:v>
                </c:pt>
                <c:pt idx="23">
                  <c:v>-3.2944200000000001</c:v>
                </c:pt>
                <c:pt idx="24">
                  <c:v>-3.8498800000000002</c:v>
                </c:pt>
                <c:pt idx="25">
                  <c:v>-3.3997700000000002</c:v>
                </c:pt>
                <c:pt idx="26">
                  <c:v>-3.4380700000000002</c:v>
                </c:pt>
                <c:pt idx="27">
                  <c:v>-3.0262699999999998</c:v>
                </c:pt>
                <c:pt idx="28">
                  <c:v>-2.3271600000000001</c:v>
                </c:pt>
                <c:pt idx="29">
                  <c:v>-1.28329</c:v>
                </c:pt>
                <c:pt idx="30">
                  <c:v>-1.93451</c:v>
                </c:pt>
                <c:pt idx="31">
                  <c:v>-1.48441</c:v>
                </c:pt>
                <c:pt idx="32">
                  <c:v>-5.7459999999999997E-2</c:v>
                </c:pt>
                <c:pt idx="33">
                  <c:v>-0.43096000000000001</c:v>
                </c:pt>
              </c:numCache>
            </c:numRef>
          </c:val>
          <c:smooth val="0"/>
          <c:extLst>
            <c:ext xmlns:c16="http://schemas.microsoft.com/office/drawing/2014/chart" uri="{C3380CC4-5D6E-409C-BE32-E72D297353CC}">
              <c16:uniqueId val="{00000000-3E00-AB41-99AD-B3DEA6C8DDF2}"/>
            </c:ext>
          </c:extLst>
        </c:ser>
        <c:dLbls>
          <c:showLegendKey val="0"/>
          <c:showVal val="0"/>
          <c:showCatName val="0"/>
          <c:showSerName val="0"/>
          <c:showPercent val="0"/>
          <c:showBubbleSize val="0"/>
        </c:dLbls>
        <c:smooth val="0"/>
        <c:axId val="819610640"/>
        <c:axId val="819604400"/>
      </c:lineChart>
      <c:catAx>
        <c:axId val="81961064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9604400"/>
        <c:crosses val="autoZero"/>
        <c:auto val="1"/>
        <c:lblAlgn val="ctr"/>
        <c:lblOffset val="100"/>
        <c:noMultiLvlLbl val="0"/>
      </c:catAx>
      <c:valAx>
        <c:axId val="819604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9610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dirty="0">
                <a:latin typeface="Times New Roman" panose="02020603050405020304" pitchFamily="18" charset="0"/>
                <a:ea typeface="BiauKai" panose="02010601000101010101" pitchFamily="2" charset="-120"/>
                <a:cs typeface="Times New Roman" panose="02020603050405020304" pitchFamily="18" charset="0"/>
              </a:rPr>
              <a:t>Y</a:t>
            </a:r>
            <a:r>
              <a:rPr lang="zh-TW" altLang="en-US" dirty="0">
                <a:latin typeface="Times New Roman" panose="02020603050405020304" pitchFamily="18" charset="0"/>
                <a:ea typeface="BiauKai" panose="02010601000101010101" pitchFamily="2" charset="-120"/>
                <a:cs typeface="Times New Roman" panose="02020603050405020304" pitchFamily="18" charset="0"/>
              </a:rPr>
              <a:t>值</a:t>
            </a:r>
            <a:endParaRPr lang="en-US" altLang="zh-TW" dirty="0">
              <a:latin typeface="Times New Roman" panose="02020603050405020304" pitchFamily="18" charset="0"/>
              <a:ea typeface="BiauKai" panose="02010601000101010101" pitchFamily="2" charset="-12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水泥路40!$B$1</c:f>
              <c:strCache>
                <c:ptCount val="1"/>
                <c:pt idx="0">
                  <c:v>Y</c:v>
                </c:pt>
              </c:strCache>
            </c:strRef>
          </c:tx>
          <c:spPr>
            <a:ln w="28575" cap="rnd">
              <a:solidFill>
                <a:schemeClr val="accent1"/>
              </a:solidFill>
              <a:round/>
            </a:ln>
            <a:effectLst/>
          </c:spPr>
          <c:marker>
            <c:symbol val="none"/>
          </c:marker>
          <c:val>
            <c:numRef>
              <c:f>水泥路40!$B$2:$B$115</c:f>
              <c:numCache>
                <c:formatCode>General</c:formatCode>
                <c:ptCount val="114"/>
                <c:pt idx="0">
                  <c:v>-0.15323000000000001</c:v>
                </c:pt>
                <c:pt idx="1">
                  <c:v>-0.15323000000000001</c:v>
                </c:pt>
                <c:pt idx="2">
                  <c:v>0.64165000000000005</c:v>
                </c:pt>
                <c:pt idx="3">
                  <c:v>0.86190999999999995</c:v>
                </c:pt>
                <c:pt idx="4">
                  <c:v>1.5801700000000001</c:v>
                </c:pt>
                <c:pt idx="5">
                  <c:v>2.1164700000000001</c:v>
                </c:pt>
                <c:pt idx="6">
                  <c:v>1.6184799999999999</c:v>
                </c:pt>
                <c:pt idx="7">
                  <c:v>1.9249400000000001</c:v>
                </c:pt>
                <c:pt idx="8">
                  <c:v>2.27928</c:v>
                </c:pt>
                <c:pt idx="9">
                  <c:v>0.80445</c:v>
                </c:pt>
                <c:pt idx="10">
                  <c:v>-0.34477000000000002</c:v>
                </c:pt>
                <c:pt idx="11">
                  <c:v>0.73741000000000001</c:v>
                </c:pt>
                <c:pt idx="12">
                  <c:v>1.39821</c:v>
                </c:pt>
                <c:pt idx="13">
                  <c:v>1.5131399999999999</c:v>
                </c:pt>
                <c:pt idx="14">
                  <c:v>0.72784000000000004</c:v>
                </c:pt>
                <c:pt idx="15">
                  <c:v>0.84275999999999995</c:v>
                </c:pt>
                <c:pt idx="16">
                  <c:v>0.86190999999999995</c:v>
                </c:pt>
                <c:pt idx="17">
                  <c:v>0.90022000000000002</c:v>
                </c:pt>
                <c:pt idx="18">
                  <c:v>-0.38307000000000002</c:v>
                </c:pt>
                <c:pt idx="19">
                  <c:v>0.27772999999999998</c:v>
                </c:pt>
                <c:pt idx="20">
                  <c:v>-0.45968999999999999</c:v>
                </c:pt>
                <c:pt idx="21">
                  <c:v>-0.249</c:v>
                </c:pt>
                <c:pt idx="22">
                  <c:v>0.97682999999999998</c:v>
                </c:pt>
                <c:pt idx="23">
                  <c:v>1.0247200000000001</c:v>
                </c:pt>
                <c:pt idx="24">
                  <c:v>1.82917</c:v>
                </c:pt>
                <c:pt idx="25">
                  <c:v>0.89063999999999999</c:v>
                </c:pt>
                <c:pt idx="26">
                  <c:v>1.31202</c:v>
                </c:pt>
                <c:pt idx="27">
                  <c:v>0.38307000000000002</c:v>
                </c:pt>
                <c:pt idx="28">
                  <c:v>1.69509</c:v>
                </c:pt>
                <c:pt idx="29">
                  <c:v>1.35991</c:v>
                </c:pt>
                <c:pt idx="30">
                  <c:v>0.99599000000000004</c:v>
                </c:pt>
                <c:pt idx="31">
                  <c:v>-0.48842000000000002</c:v>
                </c:pt>
                <c:pt idx="32">
                  <c:v>-0.54588000000000003</c:v>
                </c:pt>
                <c:pt idx="33">
                  <c:v>-0.20111000000000001</c:v>
                </c:pt>
                <c:pt idx="34">
                  <c:v>0.13408</c:v>
                </c:pt>
                <c:pt idx="35">
                  <c:v>1.4077900000000001</c:v>
                </c:pt>
                <c:pt idx="36">
                  <c:v>1.6663600000000001</c:v>
                </c:pt>
                <c:pt idx="37">
                  <c:v>-0.15323000000000001</c:v>
                </c:pt>
                <c:pt idx="38">
                  <c:v>2.2696999999999998</c:v>
                </c:pt>
                <c:pt idx="39">
                  <c:v>-0.21068999999999999</c:v>
                </c:pt>
                <c:pt idx="40">
                  <c:v>1.4460999999999999</c:v>
                </c:pt>
                <c:pt idx="41">
                  <c:v>-1.36948</c:v>
                </c:pt>
                <c:pt idx="42">
                  <c:v>-0.73741000000000001</c:v>
                </c:pt>
                <c:pt idx="43">
                  <c:v>0.44052999999999998</c:v>
                </c:pt>
                <c:pt idx="44">
                  <c:v>0.99599000000000004</c:v>
                </c:pt>
                <c:pt idx="45">
                  <c:v>1.35991</c:v>
                </c:pt>
                <c:pt idx="46">
                  <c:v>0.93852999999999998</c:v>
                </c:pt>
                <c:pt idx="47">
                  <c:v>1.6280600000000001</c:v>
                </c:pt>
                <c:pt idx="48">
                  <c:v>-0.51715</c:v>
                </c:pt>
                <c:pt idx="49">
                  <c:v>-0.62248999999999999</c:v>
                </c:pt>
                <c:pt idx="50">
                  <c:v>-1.5993299999999999</c:v>
                </c:pt>
                <c:pt idx="51">
                  <c:v>1.9919800000000001</c:v>
                </c:pt>
                <c:pt idx="52">
                  <c:v>1.0438700000000001</c:v>
                </c:pt>
                <c:pt idx="53">
                  <c:v>1.76213</c:v>
                </c:pt>
                <c:pt idx="54">
                  <c:v>0.74699000000000004</c:v>
                </c:pt>
                <c:pt idx="55">
                  <c:v>1.7717099999999999</c:v>
                </c:pt>
                <c:pt idx="56">
                  <c:v>-2.35589</c:v>
                </c:pt>
                <c:pt idx="57">
                  <c:v>0.70867999999999998</c:v>
                </c:pt>
                <c:pt idx="58">
                  <c:v>0.77571999999999997</c:v>
                </c:pt>
                <c:pt idx="59">
                  <c:v>2.0207099999999998</c:v>
                </c:pt>
                <c:pt idx="60">
                  <c:v>0.57460999999999995</c:v>
                </c:pt>
                <c:pt idx="61">
                  <c:v>-0.46926000000000001</c:v>
                </c:pt>
                <c:pt idx="62">
                  <c:v>-2.2984300000000002</c:v>
                </c:pt>
                <c:pt idx="63">
                  <c:v>1.37906</c:v>
                </c:pt>
                <c:pt idx="64">
                  <c:v>2.3750499999999999</c:v>
                </c:pt>
                <c:pt idx="65">
                  <c:v>1.5610200000000001</c:v>
                </c:pt>
                <c:pt idx="66">
                  <c:v>0.55545</c:v>
                </c:pt>
                <c:pt idx="67">
                  <c:v>0.38307000000000002</c:v>
                </c:pt>
                <c:pt idx="68">
                  <c:v>0.43096000000000001</c:v>
                </c:pt>
                <c:pt idx="69">
                  <c:v>0.67995000000000005</c:v>
                </c:pt>
                <c:pt idx="70">
                  <c:v>3.3039999999999998</c:v>
                </c:pt>
                <c:pt idx="71">
                  <c:v>1.91536</c:v>
                </c:pt>
                <c:pt idx="72">
                  <c:v>-0.21068999999999999</c:v>
                </c:pt>
                <c:pt idx="73">
                  <c:v>-0.62248999999999999</c:v>
                </c:pt>
                <c:pt idx="74">
                  <c:v>0.83318000000000003</c:v>
                </c:pt>
                <c:pt idx="75">
                  <c:v>0.47883999999999999</c:v>
                </c:pt>
                <c:pt idx="76">
                  <c:v>5.7459999999999997E-2</c:v>
                </c:pt>
                <c:pt idx="77">
                  <c:v>-0.29687999999999998</c:v>
                </c:pt>
                <c:pt idx="78">
                  <c:v>0.51715</c:v>
                </c:pt>
                <c:pt idx="79">
                  <c:v>-0.16281000000000001</c:v>
                </c:pt>
                <c:pt idx="80">
                  <c:v>1.4652499999999999</c:v>
                </c:pt>
                <c:pt idx="81">
                  <c:v>-1.45567</c:v>
                </c:pt>
                <c:pt idx="82">
                  <c:v>1.33118</c:v>
                </c:pt>
                <c:pt idx="83">
                  <c:v>-1.6376299999999999</c:v>
                </c:pt>
                <c:pt idx="84">
                  <c:v>-2.8538899999999998</c:v>
                </c:pt>
                <c:pt idx="85">
                  <c:v>-1.22583</c:v>
                </c:pt>
                <c:pt idx="86">
                  <c:v>-2.1260500000000002</c:v>
                </c:pt>
                <c:pt idx="87">
                  <c:v>-3.3039999999999998</c:v>
                </c:pt>
                <c:pt idx="88">
                  <c:v>-1.33118</c:v>
                </c:pt>
                <c:pt idx="89">
                  <c:v>-5.1044400000000003</c:v>
                </c:pt>
                <c:pt idx="90">
                  <c:v>-2.7772700000000001</c:v>
                </c:pt>
                <c:pt idx="91">
                  <c:v>-3.8403</c:v>
                </c:pt>
                <c:pt idx="92">
                  <c:v>-4.2616800000000001</c:v>
                </c:pt>
                <c:pt idx="93">
                  <c:v>-4.7500999999999998</c:v>
                </c:pt>
                <c:pt idx="94">
                  <c:v>-3.3327300000000002</c:v>
                </c:pt>
                <c:pt idx="95">
                  <c:v>-4.3382899999999998</c:v>
                </c:pt>
                <c:pt idx="96">
                  <c:v>-3.3039999999999998</c:v>
                </c:pt>
                <c:pt idx="97">
                  <c:v>-4.0988699999999998</c:v>
                </c:pt>
                <c:pt idx="98">
                  <c:v>-3.2944200000000001</c:v>
                </c:pt>
                <c:pt idx="99">
                  <c:v>-3.8498800000000002</c:v>
                </c:pt>
                <c:pt idx="100">
                  <c:v>-3.3997700000000002</c:v>
                </c:pt>
                <c:pt idx="101">
                  <c:v>-3.4380700000000002</c:v>
                </c:pt>
                <c:pt idx="102">
                  <c:v>-3.0262699999999998</c:v>
                </c:pt>
                <c:pt idx="103">
                  <c:v>-2.3271600000000001</c:v>
                </c:pt>
                <c:pt idx="104">
                  <c:v>-1.28329</c:v>
                </c:pt>
                <c:pt idx="105">
                  <c:v>-1.93451</c:v>
                </c:pt>
                <c:pt idx="106">
                  <c:v>-1.48441</c:v>
                </c:pt>
                <c:pt idx="107">
                  <c:v>-5.7459999999999997E-2</c:v>
                </c:pt>
                <c:pt idx="108">
                  <c:v>-0.43096000000000001</c:v>
                </c:pt>
                <c:pt idx="109">
                  <c:v>0.3735</c:v>
                </c:pt>
                <c:pt idx="110">
                  <c:v>-8.6190000000000003E-2</c:v>
                </c:pt>
                <c:pt idx="111">
                  <c:v>-9.5769999999999994E-2</c:v>
                </c:pt>
                <c:pt idx="112">
                  <c:v>-0.60333999999999999</c:v>
                </c:pt>
                <c:pt idx="113">
                  <c:v>-0.22026999999999999</c:v>
                </c:pt>
              </c:numCache>
            </c:numRef>
          </c:val>
          <c:smooth val="0"/>
          <c:extLst>
            <c:ext xmlns:c16="http://schemas.microsoft.com/office/drawing/2014/chart" uri="{C3380CC4-5D6E-409C-BE32-E72D297353CC}">
              <c16:uniqueId val="{00000000-548F-684D-906C-E01016235A87}"/>
            </c:ext>
          </c:extLst>
        </c:ser>
        <c:dLbls>
          <c:showLegendKey val="0"/>
          <c:showVal val="0"/>
          <c:showCatName val="0"/>
          <c:showSerName val="0"/>
          <c:showPercent val="0"/>
          <c:showBubbleSize val="0"/>
        </c:dLbls>
        <c:smooth val="0"/>
        <c:axId val="819609392"/>
        <c:axId val="819612304"/>
      </c:lineChart>
      <c:catAx>
        <c:axId val="81960939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9612304"/>
        <c:crosses val="autoZero"/>
        <c:auto val="1"/>
        <c:lblAlgn val="ctr"/>
        <c:lblOffset val="100"/>
        <c:noMultiLvlLbl val="0"/>
      </c:catAx>
      <c:valAx>
        <c:axId val="819612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96093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dirty="0">
                <a:latin typeface="Times New Roman" panose="02020603050405020304" pitchFamily="18" charset="0"/>
                <a:ea typeface="BiauKai" panose="02010601000101010101" pitchFamily="2" charset="-120"/>
                <a:cs typeface="Times New Roman" panose="02020603050405020304" pitchFamily="18" charset="0"/>
              </a:rPr>
              <a:t>Y</a:t>
            </a:r>
            <a:r>
              <a:rPr lang="zh-TW" altLang="en-US" dirty="0">
                <a:latin typeface="Times New Roman" panose="02020603050405020304" pitchFamily="18" charset="0"/>
                <a:ea typeface="BiauKai" panose="02010601000101010101" pitchFamily="2" charset="-120"/>
                <a:cs typeface="Times New Roman" panose="02020603050405020304" pitchFamily="18" charset="0"/>
              </a:rPr>
              <a:t>值</a:t>
            </a:r>
            <a:endParaRPr lang="en-US" altLang="zh-TW" dirty="0">
              <a:latin typeface="Times New Roman" panose="02020603050405020304" pitchFamily="18" charset="0"/>
              <a:ea typeface="BiauKai" panose="02010601000101010101" pitchFamily="2" charset="-12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紅磚路20!$B$1</c:f>
              <c:strCache>
                <c:ptCount val="1"/>
                <c:pt idx="0">
                  <c:v>Y</c:v>
                </c:pt>
              </c:strCache>
            </c:strRef>
          </c:tx>
          <c:spPr>
            <a:ln w="28575" cap="rnd">
              <a:solidFill>
                <a:schemeClr val="accent1"/>
              </a:solidFill>
              <a:round/>
            </a:ln>
            <a:effectLst/>
          </c:spPr>
          <c:marker>
            <c:symbol val="none"/>
          </c:marker>
          <c:val>
            <c:numRef>
              <c:f>紅磚路20!$B$2:$B$140</c:f>
              <c:numCache>
                <c:formatCode>General</c:formatCode>
                <c:ptCount val="139"/>
                <c:pt idx="0">
                  <c:v>-8.6190000000000003E-2</c:v>
                </c:pt>
                <c:pt idx="1">
                  <c:v>-8.6190000000000003E-2</c:v>
                </c:pt>
                <c:pt idx="2">
                  <c:v>-8.6190000000000003E-2</c:v>
                </c:pt>
                <c:pt idx="3">
                  <c:v>0.83318000000000003</c:v>
                </c:pt>
                <c:pt idx="4">
                  <c:v>0.80445</c:v>
                </c:pt>
                <c:pt idx="5">
                  <c:v>1.5706</c:v>
                </c:pt>
                <c:pt idx="6">
                  <c:v>1.84832</c:v>
                </c:pt>
                <c:pt idx="7">
                  <c:v>2.34632</c:v>
                </c:pt>
                <c:pt idx="8">
                  <c:v>1.81959</c:v>
                </c:pt>
                <c:pt idx="9">
                  <c:v>2.5378500000000002</c:v>
                </c:pt>
                <c:pt idx="10">
                  <c:v>1.6663600000000001</c:v>
                </c:pt>
                <c:pt idx="11">
                  <c:v>1.35991</c:v>
                </c:pt>
                <c:pt idx="12">
                  <c:v>-2.62405</c:v>
                </c:pt>
                <c:pt idx="13">
                  <c:v>0.93852999999999998</c:v>
                </c:pt>
                <c:pt idx="14">
                  <c:v>2.2409699999999999</c:v>
                </c:pt>
                <c:pt idx="15">
                  <c:v>1.37906</c:v>
                </c:pt>
                <c:pt idx="16">
                  <c:v>2.2409699999999999</c:v>
                </c:pt>
                <c:pt idx="17">
                  <c:v>0.7853</c:v>
                </c:pt>
                <c:pt idx="18">
                  <c:v>-2.4995500000000002</c:v>
                </c:pt>
                <c:pt idx="19">
                  <c:v>-1.67594</c:v>
                </c:pt>
                <c:pt idx="20">
                  <c:v>8.6190000000000003E-2</c:v>
                </c:pt>
                <c:pt idx="21">
                  <c:v>-8.6190000000000003E-2</c:v>
                </c:pt>
                <c:pt idx="22">
                  <c:v>2.0973199999999999</c:v>
                </c:pt>
                <c:pt idx="23">
                  <c:v>3.7541099999999998</c:v>
                </c:pt>
                <c:pt idx="24">
                  <c:v>1.7525599999999999</c:v>
                </c:pt>
                <c:pt idx="25">
                  <c:v>0.95767999999999998</c:v>
                </c:pt>
                <c:pt idx="26">
                  <c:v>-0.13408</c:v>
                </c:pt>
                <c:pt idx="27">
                  <c:v>-0.4118</c:v>
                </c:pt>
                <c:pt idx="28">
                  <c:v>2.4325100000000002</c:v>
                </c:pt>
                <c:pt idx="29">
                  <c:v>1.5418700000000001</c:v>
                </c:pt>
                <c:pt idx="30">
                  <c:v>2.27928</c:v>
                </c:pt>
                <c:pt idx="31">
                  <c:v>-0.249</c:v>
                </c:pt>
                <c:pt idx="32">
                  <c:v>-0.98641000000000001</c:v>
                </c:pt>
                <c:pt idx="33">
                  <c:v>-0.56503000000000003</c:v>
                </c:pt>
                <c:pt idx="34">
                  <c:v>-0.67037999999999998</c:v>
                </c:pt>
                <c:pt idx="35">
                  <c:v>0.44052999999999998</c:v>
                </c:pt>
                <c:pt idx="36">
                  <c:v>-0.27772999999999998</c:v>
                </c:pt>
                <c:pt idx="37">
                  <c:v>1.05345</c:v>
                </c:pt>
                <c:pt idx="38">
                  <c:v>4.0988699999999998</c:v>
                </c:pt>
                <c:pt idx="39">
                  <c:v>-0.21068999999999999</c:v>
                </c:pt>
                <c:pt idx="40">
                  <c:v>1.43652</c:v>
                </c:pt>
                <c:pt idx="41">
                  <c:v>3.9169100000000001</c:v>
                </c:pt>
                <c:pt idx="42">
                  <c:v>0.36392000000000002</c:v>
                </c:pt>
                <c:pt idx="43">
                  <c:v>-1.1013299999999999</c:v>
                </c:pt>
                <c:pt idx="44">
                  <c:v>0.29687999999999998</c:v>
                </c:pt>
                <c:pt idx="45">
                  <c:v>2.2888600000000001</c:v>
                </c:pt>
                <c:pt idx="46">
                  <c:v>1.8387500000000001</c:v>
                </c:pt>
                <c:pt idx="47">
                  <c:v>1.81002</c:v>
                </c:pt>
                <c:pt idx="48">
                  <c:v>2.9304999999999999</c:v>
                </c:pt>
                <c:pt idx="49">
                  <c:v>1.2545599999999999</c:v>
                </c:pt>
                <c:pt idx="50">
                  <c:v>-0.59375999999999995</c:v>
                </c:pt>
                <c:pt idx="51">
                  <c:v>1.1109100000000001</c:v>
                </c:pt>
                <c:pt idx="52">
                  <c:v>0.42137999999999998</c:v>
                </c:pt>
                <c:pt idx="53">
                  <c:v>1.5131399999999999</c:v>
                </c:pt>
                <c:pt idx="54">
                  <c:v>1.3407500000000001</c:v>
                </c:pt>
                <c:pt idx="55">
                  <c:v>6.1004300000000002</c:v>
                </c:pt>
                <c:pt idx="56">
                  <c:v>-1.6663600000000001</c:v>
                </c:pt>
                <c:pt idx="57">
                  <c:v>-0.59375999999999995</c:v>
                </c:pt>
                <c:pt idx="58">
                  <c:v>3.8309999999999997E-2</c:v>
                </c:pt>
                <c:pt idx="59">
                  <c:v>-0.75656999999999996</c:v>
                </c:pt>
                <c:pt idx="60">
                  <c:v>1.76213</c:v>
                </c:pt>
                <c:pt idx="61">
                  <c:v>2.2313999999999998</c:v>
                </c:pt>
                <c:pt idx="62">
                  <c:v>2.83473</c:v>
                </c:pt>
                <c:pt idx="63">
                  <c:v>2.9592299999999998</c:v>
                </c:pt>
                <c:pt idx="64">
                  <c:v>0.94810000000000005</c:v>
                </c:pt>
                <c:pt idx="65">
                  <c:v>0.71826000000000001</c:v>
                </c:pt>
                <c:pt idx="66">
                  <c:v>-0.44052999999999998</c:v>
                </c:pt>
                <c:pt idx="67">
                  <c:v>1.81002</c:v>
                </c:pt>
                <c:pt idx="68">
                  <c:v>1.7046699999999999</c:v>
                </c:pt>
                <c:pt idx="69">
                  <c:v>4.5777099999999997</c:v>
                </c:pt>
                <c:pt idx="70">
                  <c:v>4.5585599999999999</c:v>
                </c:pt>
                <c:pt idx="71">
                  <c:v>-0.98641000000000001</c:v>
                </c:pt>
                <c:pt idx="72">
                  <c:v>3.1795</c:v>
                </c:pt>
                <c:pt idx="73">
                  <c:v>-1.91536</c:v>
                </c:pt>
                <c:pt idx="74">
                  <c:v>2.3654700000000002</c:v>
                </c:pt>
                <c:pt idx="75">
                  <c:v>-1.915E-2</c:v>
                </c:pt>
                <c:pt idx="76">
                  <c:v>0.67995000000000005</c:v>
                </c:pt>
                <c:pt idx="77">
                  <c:v>-0.27772999999999998</c:v>
                </c:pt>
                <c:pt idx="78">
                  <c:v>0.30646000000000001</c:v>
                </c:pt>
                <c:pt idx="79">
                  <c:v>5.3151299999999999</c:v>
                </c:pt>
                <c:pt idx="80">
                  <c:v>-0.5363</c:v>
                </c:pt>
                <c:pt idx="81">
                  <c:v>-0.93852999999999998</c:v>
                </c:pt>
                <c:pt idx="82">
                  <c:v>3.0550000000000002</c:v>
                </c:pt>
                <c:pt idx="83">
                  <c:v>2.90177</c:v>
                </c:pt>
                <c:pt idx="84">
                  <c:v>0.22983999999999999</c:v>
                </c:pt>
                <c:pt idx="85">
                  <c:v>7.1059900000000003</c:v>
                </c:pt>
                <c:pt idx="86">
                  <c:v>1.1779500000000001</c:v>
                </c:pt>
                <c:pt idx="87">
                  <c:v>1.0438700000000001</c:v>
                </c:pt>
                <c:pt idx="88">
                  <c:v>1.58975</c:v>
                </c:pt>
                <c:pt idx="89">
                  <c:v>7.3166799999999999</c:v>
                </c:pt>
                <c:pt idx="90">
                  <c:v>2.7198099999999998</c:v>
                </c:pt>
                <c:pt idx="91">
                  <c:v>1.4652499999999999</c:v>
                </c:pt>
                <c:pt idx="92">
                  <c:v>1.5418700000000001</c:v>
                </c:pt>
                <c:pt idx="93">
                  <c:v>2.2888600000000001</c:v>
                </c:pt>
                <c:pt idx="94">
                  <c:v>2.6815099999999998</c:v>
                </c:pt>
                <c:pt idx="95">
                  <c:v>1.7142500000000001</c:v>
                </c:pt>
                <c:pt idx="96">
                  <c:v>9.4331600000000009</c:v>
                </c:pt>
                <c:pt idx="97">
                  <c:v>-1.82917</c:v>
                </c:pt>
                <c:pt idx="98">
                  <c:v>2.0877400000000002</c:v>
                </c:pt>
                <c:pt idx="99">
                  <c:v>-4.45322</c:v>
                </c:pt>
                <c:pt idx="100">
                  <c:v>-3.9935299999999998</c:v>
                </c:pt>
                <c:pt idx="101">
                  <c:v>4.1276000000000002</c:v>
                </c:pt>
                <c:pt idx="102">
                  <c:v>-0.63207000000000002</c:v>
                </c:pt>
                <c:pt idx="103">
                  <c:v>-5.0182500000000001</c:v>
                </c:pt>
                <c:pt idx="104">
                  <c:v>-0.67995000000000005</c:v>
                </c:pt>
                <c:pt idx="105">
                  <c:v>-1.82917</c:v>
                </c:pt>
                <c:pt idx="106">
                  <c:v>0.22026999999999999</c:v>
                </c:pt>
                <c:pt idx="107">
                  <c:v>-4.18506</c:v>
                </c:pt>
                <c:pt idx="108">
                  <c:v>-1.97282</c:v>
                </c:pt>
                <c:pt idx="109">
                  <c:v>-1.13964</c:v>
                </c:pt>
                <c:pt idx="110">
                  <c:v>-6.46434</c:v>
                </c:pt>
                <c:pt idx="111">
                  <c:v>-5.21936</c:v>
                </c:pt>
                <c:pt idx="112">
                  <c:v>-1.6855199999999999</c:v>
                </c:pt>
                <c:pt idx="113">
                  <c:v>-2.1643599999999998</c:v>
                </c:pt>
                <c:pt idx="114">
                  <c:v>-0.2873</c:v>
                </c:pt>
                <c:pt idx="115">
                  <c:v>-4.0988699999999998</c:v>
                </c:pt>
                <c:pt idx="116">
                  <c:v>-7.7093299999999996</c:v>
                </c:pt>
                <c:pt idx="117">
                  <c:v>-2.86347</c:v>
                </c:pt>
                <c:pt idx="118">
                  <c:v>-4.1946399999999997</c:v>
                </c:pt>
                <c:pt idx="119">
                  <c:v>-4.7788300000000001</c:v>
                </c:pt>
                <c:pt idx="120">
                  <c:v>-2.4037799999999998</c:v>
                </c:pt>
                <c:pt idx="121">
                  <c:v>-4.3095600000000003</c:v>
                </c:pt>
                <c:pt idx="122">
                  <c:v>-3.4476499999999999</c:v>
                </c:pt>
                <c:pt idx="123">
                  <c:v>-4.0031100000000004</c:v>
                </c:pt>
                <c:pt idx="124">
                  <c:v>-3.2082299999999999</c:v>
                </c:pt>
                <c:pt idx="125">
                  <c:v>-3.6679200000000001</c:v>
                </c:pt>
                <c:pt idx="126">
                  <c:v>-2.72939</c:v>
                </c:pt>
                <c:pt idx="127">
                  <c:v>-1.33118</c:v>
                </c:pt>
                <c:pt idx="128">
                  <c:v>0.45011000000000001</c:v>
                </c:pt>
                <c:pt idx="129">
                  <c:v>0.1245</c:v>
                </c:pt>
                <c:pt idx="130">
                  <c:v>0.22026999999999999</c:v>
                </c:pt>
                <c:pt idx="131">
                  <c:v>0.85233999999999999</c:v>
                </c:pt>
                <c:pt idx="132">
                  <c:v>1.0438700000000001</c:v>
                </c:pt>
                <c:pt idx="133">
                  <c:v>-6.7040000000000002E-2</c:v>
                </c:pt>
                <c:pt idx="134">
                  <c:v>-0.50756999999999997</c:v>
                </c:pt>
                <c:pt idx="135">
                  <c:v>0.22983999999999999</c:v>
                </c:pt>
                <c:pt idx="136">
                  <c:v>0.26815</c:v>
                </c:pt>
                <c:pt idx="137">
                  <c:v>0.34477000000000002</c:v>
                </c:pt>
                <c:pt idx="138">
                  <c:v>0.98641000000000001</c:v>
                </c:pt>
              </c:numCache>
            </c:numRef>
          </c:val>
          <c:smooth val="0"/>
          <c:extLst>
            <c:ext xmlns:c16="http://schemas.microsoft.com/office/drawing/2014/chart" uri="{C3380CC4-5D6E-409C-BE32-E72D297353CC}">
              <c16:uniqueId val="{00000000-A6FF-1647-AE4E-6BA2458EB447}"/>
            </c:ext>
          </c:extLst>
        </c:ser>
        <c:dLbls>
          <c:showLegendKey val="0"/>
          <c:showVal val="0"/>
          <c:showCatName val="0"/>
          <c:showSerName val="0"/>
          <c:showPercent val="0"/>
          <c:showBubbleSize val="0"/>
        </c:dLbls>
        <c:smooth val="0"/>
        <c:axId val="818524800"/>
        <c:axId val="818522304"/>
      </c:lineChart>
      <c:catAx>
        <c:axId val="8185248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8522304"/>
        <c:crosses val="autoZero"/>
        <c:auto val="1"/>
        <c:lblAlgn val="ctr"/>
        <c:lblOffset val="100"/>
        <c:noMultiLvlLbl val="0"/>
      </c:catAx>
      <c:valAx>
        <c:axId val="818522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8185248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latin typeface="Times New Roman" panose="02020603050405020304" pitchFamily="18" charset="0"/>
                <a:ea typeface="BiauKai" panose="02010601000101010101" pitchFamily="2" charset="-120"/>
                <a:cs typeface="Times New Roman" panose="02020603050405020304" pitchFamily="18" charset="0"/>
              </a:rPr>
              <a:t>紅磚路煞車</a:t>
            </a:r>
            <a:r>
              <a:rPr lang="en-US" altLang="zh-TW" dirty="0">
                <a:latin typeface="Times New Roman" panose="02020603050405020304" pitchFamily="18" charset="0"/>
                <a:ea typeface="BiauKai" panose="02010601000101010101" pitchFamily="2" charset="-120"/>
                <a:cs typeface="Times New Roman" panose="02020603050405020304" pitchFamily="18" charset="0"/>
              </a:rPr>
              <a:t>Y</a:t>
            </a:r>
            <a:r>
              <a:rPr lang="zh-TW" altLang="en-US" dirty="0">
                <a:latin typeface="Times New Roman" panose="02020603050405020304" pitchFamily="18" charset="0"/>
                <a:ea typeface="BiauKai" panose="02010601000101010101" pitchFamily="2" charset="-120"/>
                <a:cs typeface="Times New Roman" panose="02020603050405020304" pitchFamily="18" charset="0"/>
              </a:rPr>
              <a:t>值</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spPr>
            <a:ln w="28575" cap="rnd">
              <a:solidFill>
                <a:schemeClr val="accent1"/>
              </a:solidFill>
              <a:round/>
            </a:ln>
            <a:effectLst/>
          </c:spPr>
          <c:marker>
            <c:symbol val="none"/>
          </c:marker>
          <c:val>
            <c:numRef>
              <c:f>紅磚路20!$B$99:$B$134</c:f>
              <c:numCache>
                <c:formatCode>General</c:formatCode>
                <c:ptCount val="36"/>
                <c:pt idx="0">
                  <c:v>-1.82917</c:v>
                </c:pt>
                <c:pt idx="1">
                  <c:v>2.0877400000000002</c:v>
                </c:pt>
                <c:pt idx="2">
                  <c:v>-4.45322</c:v>
                </c:pt>
                <c:pt idx="3">
                  <c:v>-3.9935299999999998</c:v>
                </c:pt>
                <c:pt idx="4">
                  <c:v>4.1276000000000002</c:v>
                </c:pt>
                <c:pt idx="5">
                  <c:v>-0.63207000000000002</c:v>
                </c:pt>
                <c:pt idx="6">
                  <c:v>-5.0182500000000001</c:v>
                </c:pt>
                <c:pt idx="7">
                  <c:v>-0.67995000000000005</c:v>
                </c:pt>
                <c:pt idx="8">
                  <c:v>-1.82917</c:v>
                </c:pt>
                <c:pt idx="9">
                  <c:v>0.22026999999999999</c:v>
                </c:pt>
                <c:pt idx="10">
                  <c:v>-4.18506</c:v>
                </c:pt>
                <c:pt idx="11">
                  <c:v>-1.97282</c:v>
                </c:pt>
                <c:pt idx="12">
                  <c:v>-1.13964</c:v>
                </c:pt>
                <c:pt idx="13">
                  <c:v>-6.46434</c:v>
                </c:pt>
                <c:pt idx="14">
                  <c:v>-5.21936</c:v>
                </c:pt>
                <c:pt idx="15">
                  <c:v>-1.6855199999999999</c:v>
                </c:pt>
                <c:pt idx="16">
                  <c:v>-2.1643599999999998</c:v>
                </c:pt>
                <c:pt idx="17">
                  <c:v>-0.2873</c:v>
                </c:pt>
                <c:pt idx="18">
                  <c:v>-4.0988699999999998</c:v>
                </c:pt>
                <c:pt idx="19">
                  <c:v>-7.7093299999999996</c:v>
                </c:pt>
                <c:pt idx="20">
                  <c:v>-2.86347</c:v>
                </c:pt>
                <c:pt idx="21">
                  <c:v>-4.1946399999999997</c:v>
                </c:pt>
                <c:pt idx="22">
                  <c:v>-4.7788300000000001</c:v>
                </c:pt>
                <c:pt idx="23">
                  <c:v>-2.4037799999999998</c:v>
                </c:pt>
                <c:pt idx="24">
                  <c:v>-4.3095600000000003</c:v>
                </c:pt>
                <c:pt idx="25">
                  <c:v>-3.4476499999999999</c:v>
                </c:pt>
                <c:pt idx="26">
                  <c:v>-4.0031100000000004</c:v>
                </c:pt>
                <c:pt idx="27">
                  <c:v>-3.2082299999999999</c:v>
                </c:pt>
                <c:pt idx="28">
                  <c:v>-3.6679200000000001</c:v>
                </c:pt>
                <c:pt idx="29">
                  <c:v>-2.72939</c:v>
                </c:pt>
                <c:pt idx="30">
                  <c:v>-1.33118</c:v>
                </c:pt>
                <c:pt idx="31">
                  <c:v>0.45011000000000001</c:v>
                </c:pt>
                <c:pt idx="32">
                  <c:v>0.1245</c:v>
                </c:pt>
                <c:pt idx="33">
                  <c:v>0.22026999999999999</c:v>
                </c:pt>
                <c:pt idx="34">
                  <c:v>0.85233999999999999</c:v>
                </c:pt>
                <c:pt idx="35">
                  <c:v>1.0438700000000001</c:v>
                </c:pt>
              </c:numCache>
            </c:numRef>
          </c:val>
          <c:smooth val="0"/>
          <c:extLst>
            <c:ext xmlns:c16="http://schemas.microsoft.com/office/drawing/2014/chart" uri="{C3380CC4-5D6E-409C-BE32-E72D297353CC}">
              <c16:uniqueId val="{00000000-9671-2746-80DD-95C7D99DC916}"/>
            </c:ext>
          </c:extLst>
        </c:ser>
        <c:dLbls>
          <c:showLegendKey val="0"/>
          <c:showVal val="0"/>
          <c:showCatName val="0"/>
          <c:showSerName val="0"/>
          <c:showPercent val="0"/>
          <c:showBubbleSize val="0"/>
        </c:dLbls>
        <c:smooth val="0"/>
        <c:axId val="182984400"/>
        <c:axId val="182654320"/>
      </c:lineChart>
      <c:catAx>
        <c:axId val="182984400"/>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82654320"/>
        <c:crosses val="autoZero"/>
        <c:auto val="1"/>
        <c:lblAlgn val="ctr"/>
        <c:lblOffset val="100"/>
        <c:noMultiLvlLbl val="0"/>
      </c:catAx>
      <c:valAx>
        <c:axId val="182654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829844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latin typeface="Times New Roman" panose="02020603050405020304" pitchFamily="18" charset="0"/>
                <a:ea typeface="BiauKai" panose="02010601000101010101" pitchFamily="2" charset="-120"/>
                <a:cs typeface="Times New Roman" panose="02020603050405020304" pitchFamily="18" charset="0"/>
              </a:rPr>
              <a:t>馬路</a:t>
            </a:r>
            <a:r>
              <a:rPr lang="en-US" altLang="zh-TW" dirty="0">
                <a:latin typeface="Times New Roman" panose="02020603050405020304" pitchFamily="18" charset="0"/>
                <a:ea typeface="BiauKai" panose="02010601000101010101" pitchFamily="2" charset="-120"/>
                <a:cs typeface="Times New Roman" panose="02020603050405020304" pitchFamily="18" charset="0"/>
              </a:rPr>
              <a:t>Y</a:t>
            </a:r>
            <a:r>
              <a:rPr lang="zh-TW" altLang="en-US" dirty="0">
                <a:latin typeface="Times New Roman" panose="02020603050405020304" pitchFamily="18" charset="0"/>
                <a:ea typeface="BiauKai" panose="02010601000101010101" pitchFamily="2" charset="-120"/>
                <a:cs typeface="Times New Roman" panose="02020603050405020304" pitchFamily="18" charset="0"/>
              </a:rPr>
              <a:t>值</a:t>
            </a:r>
            <a:endParaRPr lang="en-US" altLang="zh-TW" dirty="0">
              <a:latin typeface="Times New Roman" panose="02020603050405020304" pitchFamily="18" charset="0"/>
              <a:ea typeface="BiauKai" panose="02010601000101010101" pitchFamily="2" charset="-12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tx>
            <c:strRef>
              <c:f>'4'!$B$1</c:f>
              <c:strCache>
                <c:ptCount val="1"/>
                <c:pt idx="0">
                  <c:v>Y</c:v>
                </c:pt>
              </c:strCache>
            </c:strRef>
          </c:tx>
          <c:spPr>
            <a:ln w="28575" cap="rnd">
              <a:solidFill>
                <a:schemeClr val="accent1"/>
              </a:solidFill>
              <a:round/>
            </a:ln>
            <a:effectLst/>
          </c:spPr>
          <c:marker>
            <c:symbol val="none"/>
          </c:marker>
          <c:val>
            <c:numRef>
              <c:f>'4'!$B$2:$B$149</c:f>
              <c:numCache>
                <c:formatCode>General</c:formatCode>
                <c:ptCount val="148"/>
                <c:pt idx="0">
                  <c:v>0.54588000000000003</c:v>
                </c:pt>
                <c:pt idx="1">
                  <c:v>0.54588000000000003</c:v>
                </c:pt>
                <c:pt idx="2">
                  <c:v>0.67037999999999998</c:v>
                </c:pt>
                <c:pt idx="3">
                  <c:v>0.90980000000000005</c:v>
                </c:pt>
                <c:pt idx="4">
                  <c:v>0.25857000000000002</c:v>
                </c:pt>
                <c:pt idx="5">
                  <c:v>1.43652</c:v>
                </c:pt>
                <c:pt idx="6">
                  <c:v>2.1547800000000001</c:v>
                </c:pt>
                <c:pt idx="7">
                  <c:v>1.1492199999999999</c:v>
                </c:pt>
                <c:pt idx="8">
                  <c:v>1.69509</c:v>
                </c:pt>
                <c:pt idx="9">
                  <c:v>2.34632</c:v>
                </c:pt>
                <c:pt idx="10">
                  <c:v>2.0302799999999999</c:v>
                </c:pt>
                <c:pt idx="11">
                  <c:v>2.5761599999999998</c:v>
                </c:pt>
                <c:pt idx="12">
                  <c:v>1.74298</c:v>
                </c:pt>
                <c:pt idx="13">
                  <c:v>2.6048900000000001</c:v>
                </c:pt>
                <c:pt idx="14">
                  <c:v>0.18196000000000001</c:v>
                </c:pt>
                <c:pt idx="15">
                  <c:v>1.31202</c:v>
                </c:pt>
                <c:pt idx="16">
                  <c:v>-2.0111300000000001</c:v>
                </c:pt>
                <c:pt idx="17">
                  <c:v>1.6855199999999999</c:v>
                </c:pt>
                <c:pt idx="18">
                  <c:v>1.00556</c:v>
                </c:pt>
                <c:pt idx="19">
                  <c:v>2.31759</c:v>
                </c:pt>
                <c:pt idx="20">
                  <c:v>0.90022000000000002</c:v>
                </c:pt>
                <c:pt idx="21">
                  <c:v>3.4668000000000001</c:v>
                </c:pt>
                <c:pt idx="22">
                  <c:v>4.7879999999999999E-2</c:v>
                </c:pt>
                <c:pt idx="23">
                  <c:v>-0.66080000000000005</c:v>
                </c:pt>
                <c:pt idx="24">
                  <c:v>0.94810000000000005</c:v>
                </c:pt>
                <c:pt idx="25">
                  <c:v>0.49798999999999999</c:v>
                </c:pt>
                <c:pt idx="26">
                  <c:v>1.76213</c:v>
                </c:pt>
                <c:pt idx="27">
                  <c:v>2.0111300000000001</c:v>
                </c:pt>
                <c:pt idx="28">
                  <c:v>1.4460999999999999</c:v>
                </c:pt>
                <c:pt idx="29">
                  <c:v>1.1875199999999999</c:v>
                </c:pt>
                <c:pt idx="30">
                  <c:v>4.2808299999999999</c:v>
                </c:pt>
                <c:pt idx="31">
                  <c:v>2.5857399999999999</c:v>
                </c:pt>
                <c:pt idx="32">
                  <c:v>2.4708199999999998</c:v>
                </c:pt>
                <c:pt idx="33">
                  <c:v>1.33118</c:v>
                </c:pt>
                <c:pt idx="34">
                  <c:v>3.4763799999999998</c:v>
                </c:pt>
                <c:pt idx="35">
                  <c:v>0.69911000000000001</c:v>
                </c:pt>
                <c:pt idx="36">
                  <c:v>-1.74298</c:v>
                </c:pt>
                <c:pt idx="37">
                  <c:v>0.2873</c:v>
                </c:pt>
                <c:pt idx="38">
                  <c:v>-0.22983999999999999</c:v>
                </c:pt>
                <c:pt idx="39">
                  <c:v>3.94564</c:v>
                </c:pt>
                <c:pt idx="40">
                  <c:v>-0.19153999999999999</c:v>
                </c:pt>
                <c:pt idx="41">
                  <c:v>4.8650200000000003</c:v>
                </c:pt>
                <c:pt idx="42">
                  <c:v>2.5761599999999998</c:v>
                </c:pt>
                <c:pt idx="43">
                  <c:v>1.69509</c:v>
                </c:pt>
                <c:pt idx="44">
                  <c:v>1.24498</c:v>
                </c:pt>
                <c:pt idx="45">
                  <c:v>-0.249</c:v>
                </c:pt>
                <c:pt idx="46">
                  <c:v>3.2082299999999999</c:v>
                </c:pt>
                <c:pt idx="47">
                  <c:v>1.52271</c:v>
                </c:pt>
                <c:pt idx="48">
                  <c:v>-1.0151399999999999</c:v>
                </c:pt>
                <c:pt idx="49">
                  <c:v>2.34632</c:v>
                </c:pt>
                <c:pt idx="50">
                  <c:v>4.9033300000000004</c:v>
                </c:pt>
                <c:pt idx="51">
                  <c:v>-0.55545</c:v>
                </c:pt>
                <c:pt idx="52">
                  <c:v>-0.22983999999999999</c:v>
                </c:pt>
                <c:pt idx="53">
                  <c:v>-8.6190000000000003E-2</c:v>
                </c:pt>
                <c:pt idx="54">
                  <c:v>1.50356</c:v>
                </c:pt>
                <c:pt idx="55">
                  <c:v>3.5817299999999999</c:v>
                </c:pt>
                <c:pt idx="56">
                  <c:v>3.93607</c:v>
                </c:pt>
                <c:pt idx="57">
                  <c:v>-0.25857000000000002</c:v>
                </c:pt>
                <c:pt idx="58">
                  <c:v>2.2026699999999999</c:v>
                </c:pt>
                <c:pt idx="59">
                  <c:v>4.1659100000000002</c:v>
                </c:pt>
                <c:pt idx="60">
                  <c:v>-5.4875100000000003</c:v>
                </c:pt>
                <c:pt idx="61">
                  <c:v>-0.74699000000000004</c:v>
                </c:pt>
                <c:pt idx="62">
                  <c:v>3.94564</c:v>
                </c:pt>
                <c:pt idx="63">
                  <c:v>5.3725899999999998</c:v>
                </c:pt>
                <c:pt idx="64">
                  <c:v>1.88663</c:v>
                </c:pt>
                <c:pt idx="65">
                  <c:v>3.1028899999999999</c:v>
                </c:pt>
                <c:pt idx="66">
                  <c:v>3.3997700000000002</c:v>
                </c:pt>
                <c:pt idx="67">
                  <c:v>0.95767999999999998</c:v>
                </c:pt>
                <c:pt idx="68">
                  <c:v>4.3765999999999998</c:v>
                </c:pt>
                <c:pt idx="69">
                  <c:v>7.1538700000000004</c:v>
                </c:pt>
                <c:pt idx="70">
                  <c:v>2.34632</c:v>
                </c:pt>
                <c:pt idx="71">
                  <c:v>0.69911000000000001</c:v>
                </c:pt>
                <c:pt idx="72">
                  <c:v>-0.31602999999999998</c:v>
                </c:pt>
                <c:pt idx="73">
                  <c:v>1.8579000000000001</c:v>
                </c:pt>
                <c:pt idx="74">
                  <c:v>-2.38462</c:v>
                </c:pt>
                <c:pt idx="75">
                  <c:v>4.3861800000000004</c:v>
                </c:pt>
                <c:pt idx="76">
                  <c:v>0.25857000000000002</c:v>
                </c:pt>
                <c:pt idx="77">
                  <c:v>-1.0247200000000001</c:v>
                </c:pt>
                <c:pt idx="78">
                  <c:v>-0.68952999999999998</c:v>
                </c:pt>
                <c:pt idx="79">
                  <c:v>5.9663500000000003</c:v>
                </c:pt>
                <c:pt idx="80">
                  <c:v>0.87148999999999999</c:v>
                </c:pt>
                <c:pt idx="81">
                  <c:v>0.69911000000000001</c:v>
                </c:pt>
                <c:pt idx="82">
                  <c:v>3.5912999999999999</c:v>
                </c:pt>
                <c:pt idx="83">
                  <c:v>2.3271600000000001</c:v>
                </c:pt>
                <c:pt idx="84">
                  <c:v>1.5801700000000001</c:v>
                </c:pt>
                <c:pt idx="85">
                  <c:v>0.72784000000000004</c:v>
                </c:pt>
                <c:pt idx="86">
                  <c:v>-1.5993299999999999</c:v>
                </c:pt>
                <c:pt idx="87">
                  <c:v>-2.3942000000000001</c:v>
                </c:pt>
                <c:pt idx="88">
                  <c:v>2.8826200000000002</c:v>
                </c:pt>
                <c:pt idx="89">
                  <c:v>1.90578</c:v>
                </c:pt>
                <c:pt idx="90">
                  <c:v>1.90578</c:v>
                </c:pt>
                <c:pt idx="91">
                  <c:v>-1.0821799999999999</c:v>
                </c:pt>
                <c:pt idx="92">
                  <c:v>1.4748300000000001</c:v>
                </c:pt>
                <c:pt idx="93">
                  <c:v>3.7253799999999999</c:v>
                </c:pt>
                <c:pt idx="94">
                  <c:v>8.6190000000000003E-2</c:v>
                </c:pt>
                <c:pt idx="95">
                  <c:v>-0.13408</c:v>
                </c:pt>
                <c:pt idx="96">
                  <c:v>-3.6487599999999998</c:v>
                </c:pt>
                <c:pt idx="97">
                  <c:v>-2.2313999999999998</c:v>
                </c:pt>
                <c:pt idx="98">
                  <c:v>-0.67037999999999998</c:v>
                </c:pt>
                <c:pt idx="99">
                  <c:v>-0.18196000000000001</c:v>
                </c:pt>
                <c:pt idx="100">
                  <c:v>-2.6910799999999999</c:v>
                </c:pt>
                <c:pt idx="101">
                  <c:v>0.11491999999999999</c:v>
                </c:pt>
                <c:pt idx="102">
                  <c:v>4.0701400000000003</c:v>
                </c:pt>
                <c:pt idx="103">
                  <c:v>3.0262699999999998</c:v>
                </c:pt>
                <c:pt idx="104">
                  <c:v>-0.2873</c:v>
                </c:pt>
                <c:pt idx="105">
                  <c:v>4.8267100000000003</c:v>
                </c:pt>
                <c:pt idx="106">
                  <c:v>-0.40222999999999998</c:v>
                </c:pt>
                <c:pt idx="107">
                  <c:v>-0.60333999999999999</c:v>
                </c:pt>
                <c:pt idx="108">
                  <c:v>-1.82917</c:v>
                </c:pt>
                <c:pt idx="109">
                  <c:v>-1.45567</c:v>
                </c:pt>
                <c:pt idx="110">
                  <c:v>0.4118</c:v>
                </c:pt>
                <c:pt idx="111">
                  <c:v>-3.1507700000000001</c:v>
                </c:pt>
                <c:pt idx="112">
                  <c:v>-10.122680000000001</c:v>
                </c:pt>
                <c:pt idx="113">
                  <c:v>-5.4013200000000001</c:v>
                </c:pt>
                <c:pt idx="114">
                  <c:v>-6.4068800000000001</c:v>
                </c:pt>
                <c:pt idx="115">
                  <c:v>-3.7158000000000002</c:v>
                </c:pt>
                <c:pt idx="116">
                  <c:v>-4.6830600000000002</c:v>
                </c:pt>
                <c:pt idx="117">
                  <c:v>-2.59531</c:v>
                </c:pt>
                <c:pt idx="118">
                  <c:v>-3.8115700000000001</c:v>
                </c:pt>
                <c:pt idx="119">
                  <c:v>-2.0302799999999999</c:v>
                </c:pt>
                <c:pt idx="120">
                  <c:v>-3.3710399999999998</c:v>
                </c:pt>
                <c:pt idx="121">
                  <c:v>-4.6351699999999996</c:v>
                </c:pt>
                <c:pt idx="122">
                  <c:v>-3.4093399999999998</c:v>
                </c:pt>
                <c:pt idx="123">
                  <c:v>-0.72784000000000004</c:v>
                </c:pt>
                <c:pt idx="124">
                  <c:v>-2.8251599999999999</c:v>
                </c:pt>
                <c:pt idx="125">
                  <c:v>-3.7828400000000002</c:v>
                </c:pt>
                <c:pt idx="126">
                  <c:v>-1.81959</c:v>
                </c:pt>
                <c:pt idx="127">
                  <c:v>-1.8387500000000001</c:v>
                </c:pt>
                <c:pt idx="128">
                  <c:v>-3.8403</c:v>
                </c:pt>
                <c:pt idx="129">
                  <c:v>-2.7485400000000002</c:v>
                </c:pt>
                <c:pt idx="130">
                  <c:v>-4.1084500000000004</c:v>
                </c:pt>
                <c:pt idx="131">
                  <c:v>-2.7581199999999999</c:v>
                </c:pt>
                <c:pt idx="132">
                  <c:v>-7.6710200000000004</c:v>
                </c:pt>
                <c:pt idx="133">
                  <c:v>-2.3942000000000001</c:v>
                </c:pt>
                <c:pt idx="134">
                  <c:v>-0.5363</c:v>
                </c:pt>
                <c:pt idx="135">
                  <c:v>0.72784000000000004</c:v>
                </c:pt>
                <c:pt idx="136">
                  <c:v>0.66080000000000005</c:v>
                </c:pt>
                <c:pt idx="137">
                  <c:v>0.90022000000000002</c:v>
                </c:pt>
                <c:pt idx="138">
                  <c:v>1.4939800000000001</c:v>
                </c:pt>
                <c:pt idx="139">
                  <c:v>-6.7040000000000002E-2</c:v>
                </c:pt>
                <c:pt idx="140">
                  <c:v>3.0933099999999998</c:v>
                </c:pt>
                <c:pt idx="141">
                  <c:v>1.4269400000000001</c:v>
                </c:pt>
                <c:pt idx="142">
                  <c:v>1.1109100000000001</c:v>
                </c:pt>
                <c:pt idx="143">
                  <c:v>1.13964</c:v>
                </c:pt>
                <c:pt idx="144">
                  <c:v>0.69911000000000001</c:v>
                </c:pt>
                <c:pt idx="145">
                  <c:v>0.95767999999999998</c:v>
                </c:pt>
                <c:pt idx="146">
                  <c:v>0.50756999999999997</c:v>
                </c:pt>
                <c:pt idx="147">
                  <c:v>-0.20111000000000001</c:v>
                </c:pt>
              </c:numCache>
            </c:numRef>
          </c:val>
          <c:smooth val="0"/>
          <c:extLst>
            <c:ext xmlns:c16="http://schemas.microsoft.com/office/drawing/2014/chart" uri="{C3380CC4-5D6E-409C-BE32-E72D297353CC}">
              <c16:uniqueId val="{00000000-FE17-C442-BD1F-36662F2B965D}"/>
            </c:ext>
          </c:extLst>
        </c:ser>
        <c:dLbls>
          <c:showLegendKey val="0"/>
          <c:showVal val="0"/>
          <c:showCatName val="0"/>
          <c:showSerName val="0"/>
          <c:showPercent val="0"/>
          <c:showBubbleSize val="0"/>
        </c:dLbls>
        <c:smooth val="0"/>
        <c:axId val="789814528"/>
        <c:axId val="789798720"/>
      </c:lineChart>
      <c:catAx>
        <c:axId val="78981452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89798720"/>
        <c:crosses val="autoZero"/>
        <c:auto val="1"/>
        <c:lblAlgn val="ctr"/>
        <c:lblOffset val="100"/>
        <c:noMultiLvlLbl val="0"/>
      </c:catAx>
      <c:valAx>
        <c:axId val="7897987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89814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latin typeface="Times New Roman" panose="02020603050405020304" pitchFamily="18" charset="0"/>
                <a:ea typeface="BiauKai" panose="02010601000101010101" pitchFamily="2" charset="-120"/>
                <a:cs typeface="Times New Roman" panose="02020603050405020304" pitchFamily="18" charset="0"/>
              </a:rPr>
              <a:t>馬路煞車</a:t>
            </a:r>
            <a:r>
              <a:rPr lang="en-US" altLang="zh-TW" dirty="0">
                <a:latin typeface="Times New Roman" panose="02020603050405020304" pitchFamily="18" charset="0"/>
                <a:ea typeface="BiauKai" panose="02010601000101010101" pitchFamily="2" charset="-120"/>
                <a:cs typeface="Times New Roman" panose="02020603050405020304" pitchFamily="18" charset="0"/>
              </a:rPr>
              <a:t>Y</a:t>
            </a:r>
            <a:r>
              <a:rPr lang="zh-TW" altLang="en-US" dirty="0">
                <a:latin typeface="Times New Roman" panose="02020603050405020304" pitchFamily="18" charset="0"/>
                <a:ea typeface="BiauKai" panose="02010601000101010101" pitchFamily="2" charset="-120"/>
                <a:cs typeface="Times New Roman" panose="02020603050405020304" pitchFamily="18" charset="0"/>
              </a:rPr>
              <a:t>值</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lineChart>
        <c:grouping val="standard"/>
        <c:varyColors val="0"/>
        <c:ser>
          <c:idx val="0"/>
          <c:order val="0"/>
          <c:spPr>
            <a:ln w="28575" cap="rnd">
              <a:solidFill>
                <a:schemeClr val="accent1"/>
              </a:solidFill>
              <a:round/>
            </a:ln>
            <a:effectLst/>
          </c:spPr>
          <c:marker>
            <c:symbol val="none"/>
          </c:marker>
          <c:val>
            <c:numRef>
              <c:f>'4'!$B$107:$B$139</c:f>
              <c:numCache>
                <c:formatCode>General</c:formatCode>
                <c:ptCount val="33"/>
                <c:pt idx="0">
                  <c:v>4.8267100000000003</c:v>
                </c:pt>
                <c:pt idx="1">
                  <c:v>-0.40222999999999998</c:v>
                </c:pt>
                <c:pt idx="2">
                  <c:v>-0.60333999999999999</c:v>
                </c:pt>
                <c:pt idx="3">
                  <c:v>-1.82917</c:v>
                </c:pt>
                <c:pt idx="4">
                  <c:v>-1.45567</c:v>
                </c:pt>
                <c:pt idx="5">
                  <c:v>0.4118</c:v>
                </c:pt>
                <c:pt idx="6">
                  <c:v>-3.1507700000000001</c:v>
                </c:pt>
                <c:pt idx="7">
                  <c:v>-10.122680000000001</c:v>
                </c:pt>
                <c:pt idx="8">
                  <c:v>-5.4013200000000001</c:v>
                </c:pt>
                <c:pt idx="9">
                  <c:v>-6.4068800000000001</c:v>
                </c:pt>
                <c:pt idx="10">
                  <c:v>-3.7158000000000002</c:v>
                </c:pt>
                <c:pt idx="11">
                  <c:v>-4.6830600000000002</c:v>
                </c:pt>
                <c:pt idx="12">
                  <c:v>-2.59531</c:v>
                </c:pt>
                <c:pt idx="13">
                  <c:v>-3.8115700000000001</c:v>
                </c:pt>
                <c:pt idx="14">
                  <c:v>-2.0302799999999999</c:v>
                </c:pt>
                <c:pt idx="15">
                  <c:v>-3.3710399999999998</c:v>
                </c:pt>
                <c:pt idx="16">
                  <c:v>-4.6351699999999996</c:v>
                </c:pt>
                <c:pt idx="17">
                  <c:v>-3.4093399999999998</c:v>
                </c:pt>
                <c:pt idx="18">
                  <c:v>-0.72784000000000004</c:v>
                </c:pt>
                <c:pt idx="19">
                  <c:v>-2.8251599999999999</c:v>
                </c:pt>
                <c:pt idx="20">
                  <c:v>-3.7828400000000002</c:v>
                </c:pt>
                <c:pt idx="21">
                  <c:v>-1.81959</c:v>
                </c:pt>
                <c:pt idx="22">
                  <c:v>-1.8387500000000001</c:v>
                </c:pt>
                <c:pt idx="23">
                  <c:v>-3.8403</c:v>
                </c:pt>
                <c:pt idx="24">
                  <c:v>-2.7485400000000002</c:v>
                </c:pt>
                <c:pt idx="25">
                  <c:v>-4.1084500000000004</c:v>
                </c:pt>
                <c:pt idx="26">
                  <c:v>-2.7581199999999999</c:v>
                </c:pt>
                <c:pt idx="27">
                  <c:v>-7.6710200000000004</c:v>
                </c:pt>
                <c:pt idx="28">
                  <c:v>-2.3942000000000001</c:v>
                </c:pt>
                <c:pt idx="29">
                  <c:v>-0.5363</c:v>
                </c:pt>
                <c:pt idx="30">
                  <c:v>0.72784000000000004</c:v>
                </c:pt>
                <c:pt idx="31">
                  <c:v>0.66080000000000005</c:v>
                </c:pt>
                <c:pt idx="32">
                  <c:v>0.90022000000000002</c:v>
                </c:pt>
              </c:numCache>
            </c:numRef>
          </c:val>
          <c:smooth val="0"/>
          <c:extLst>
            <c:ext xmlns:c16="http://schemas.microsoft.com/office/drawing/2014/chart" uri="{C3380CC4-5D6E-409C-BE32-E72D297353CC}">
              <c16:uniqueId val="{00000000-8B3F-3147-8C3A-743F6712A68B}"/>
            </c:ext>
          </c:extLst>
        </c:ser>
        <c:dLbls>
          <c:showLegendKey val="0"/>
          <c:showVal val="0"/>
          <c:showCatName val="0"/>
          <c:showSerName val="0"/>
          <c:showPercent val="0"/>
          <c:showBubbleSize val="0"/>
        </c:dLbls>
        <c:smooth val="0"/>
        <c:axId val="789805376"/>
        <c:axId val="789803296"/>
      </c:lineChart>
      <c:catAx>
        <c:axId val="7898053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89803296"/>
        <c:crosses val="autoZero"/>
        <c:auto val="1"/>
        <c:lblAlgn val="ctr"/>
        <c:lblOffset val="100"/>
        <c:noMultiLvlLbl val="0"/>
      </c:catAx>
      <c:valAx>
        <c:axId val="789803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789805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D022BEF-0BB7-47FB-9754-9F4851997329}" type="datetimeFigureOut">
              <a:rPr lang="zh-TW" altLang="en-US" smtClean="0"/>
              <a:t>2019/6/7</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800FF0-6123-4A09-A3F3-CA335AF5ABCB}" type="slidenum">
              <a:rPr lang="zh-TW" altLang="en-US" smtClean="0"/>
              <a:t>‹#›</a:t>
            </a:fld>
            <a:endParaRPr lang="zh-TW" altLang="en-US"/>
          </a:p>
        </p:txBody>
      </p:sp>
    </p:spTree>
    <p:extLst>
      <p:ext uri="{BB962C8B-B14F-4D97-AF65-F5344CB8AC3E}">
        <p14:creationId xmlns:p14="http://schemas.microsoft.com/office/powerpoint/2010/main" val="2450496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2</a:t>
            </a:fld>
            <a:endParaRPr lang="zh-TW" altLang="en-US"/>
          </a:p>
        </p:txBody>
      </p:sp>
    </p:spTree>
    <p:extLst>
      <p:ext uri="{BB962C8B-B14F-4D97-AF65-F5344CB8AC3E}">
        <p14:creationId xmlns:p14="http://schemas.microsoft.com/office/powerpoint/2010/main" val="634540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11</a:t>
            </a:fld>
            <a:endParaRPr lang="zh-TW" altLang="en-US"/>
          </a:p>
        </p:txBody>
      </p:sp>
    </p:spTree>
    <p:extLst>
      <p:ext uri="{BB962C8B-B14F-4D97-AF65-F5344CB8AC3E}">
        <p14:creationId xmlns:p14="http://schemas.microsoft.com/office/powerpoint/2010/main" val="298781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rabicPeriod"/>
            </a:pPr>
            <a:endParaRPr lang="en-US" altLang="zh-TW"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12</a:t>
            </a:fld>
            <a:endParaRPr lang="zh-TW" altLang="en-US"/>
          </a:p>
        </p:txBody>
      </p:sp>
    </p:spTree>
    <p:extLst>
      <p:ext uri="{BB962C8B-B14F-4D97-AF65-F5344CB8AC3E}">
        <p14:creationId xmlns:p14="http://schemas.microsoft.com/office/powerpoint/2010/main" val="1487725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13</a:t>
            </a:fld>
            <a:endParaRPr lang="zh-TW" altLang="en-US"/>
          </a:p>
        </p:txBody>
      </p:sp>
    </p:spTree>
    <p:extLst>
      <p:ext uri="{BB962C8B-B14F-4D97-AF65-F5344CB8AC3E}">
        <p14:creationId xmlns:p14="http://schemas.microsoft.com/office/powerpoint/2010/main" val="3935015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14</a:t>
            </a:fld>
            <a:endParaRPr lang="zh-TW" altLang="en-US"/>
          </a:p>
        </p:txBody>
      </p:sp>
    </p:spTree>
    <p:extLst>
      <p:ext uri="{BB962C8B-B14F-4D97-AF65-F5344CB8AC3E}">
        <p14:creationId xmlns:p14="http://schemas.microsoft.com/office/powerpoint/2010/main" val="2367873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15</a:t>
            </a:fld>
            <a:endParaRPr lang="zh-TW" altLang="en-US"/>
          </a:p>
        </p:txBody>
      </p:sp>
    </p:spTree>
    <p:extLst>
      <p:ext uri="{BB962C8B-B14F-4D97-AF65-F5344CB8AC3E}">
        <p14:creationId xmlns:p14="http://schemas.microsoft.com/office/powerpoint/2010/main" val="2749897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16</a:t>
            </a:fld>
            <a:endParaRPr lang="zh-TW" altLang="en-US"/>
          </a:p>
        </p:txBody>
      </p:sp>
    </p:spTree>
    <p:extLst>
      <p:ext uri="{BB962C8B-B14F-4D97-AF65-F5344CB8AC3E}">
        <p14:creationId xmlns:p14="http://schemas.microsoft.com/office/powerpoint/2010/main" val="297059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17</a:t>
            </a:fld>
            <a:endParaRPr lang="zh-TW" altLang="en-US"/>
          </a:p>
        </p:txBody>
      </p:sp>
    </p:spTree>
    <p:extLst>
      <p:ext uri="{BB962C8B-B14F-4D97-AF65-F5344CB8AC3E}">
        <p14:creationId xmlns:p14="http://schemas.microsoft.com/office/powerpoint/2010/main" val="4059308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我們使用</a:t>
            </a:r>
            <a:r>
              <a:rPr lang="en-US" altLang="zh-CN" dirty="0"/>
              <a:t>android</a:t>
            </a:r>
            <a:r>
              <a:rPr lang="zh-CN" altLang="en-US" dirty="0"/>
              <a:t>手機進行測量，取他的</a:t>
            </a:r>
            <a:r>
              <a:rPr lang="en-US" altLang="zh-CN" dirty="0"/>
              <a:t>Y</a:t>
            </a:r>
            <a:r>
              <a:rPr lang="zh-CN" altLang="en-US" dirty="0"/>
              <a:t>軸加速度值，我們發現在煞車時</a:t>
            </a:r>
            <a:r>
              <a:rPr lang="en-US" altLang="zh-CN" dirty="0"/>
              <a:t>Y</a:t>
            </a:r>
            <a:r>
              <a:rPr lang="zh-CN" altLang="en-US" dirty="0"/>
              <a:t>值會有比較大的反加速度</a:t>
            </a:r>
            <a:br>
              <a:rPr lang="en-US" altLang="zh-CN" dirty="0"/>
            </a:br>
            <a:r>
              <a:rPr lang="zh-CN" altLang="en-US" dirty="0"/>
              <a:t>而且不同路面值域範圍都不同，我們先採用煞車值對不同路面進行分析</a:t>
            </a:r>
            <a:endParaRPr lang="en-US" altLang="zh-CN" dirty="0"/>
          </a:p>
          <a:p>
            <a:endParaRPr lang="en-US" altLang="zh-TW" dirty="0"/>
          </a:p>
          <a:p>
            <a:r>
              <a:rPr lang="zh-TW" altLang="zh-TW" sz="1200" kern="1200" dirty="0">
                <a:solidFill>
                  <a:schemeClr val="tx1"/>
                </a:solidFill>
                <a:effectLst/>
                <a:latin typeface="+mn-lt"/>
                <a:ea typeface="+mn-ea"/>
                <a:cs typeface="+mn-cs"/>
              </a:rPr>
              <a:t>純水泥的路面上較平滑，摩擦係數較低，煞車時的負加速度較小。</a:t>
            </a:r>
            <a:r>
              <a:rPr lang="zh-TW" altLang="zh-TW" dirty="0">
                <a:effectLst/>
              </a:rPr>
              <a:t> </a:t>
            </a:r>
            <a:endParaRPr lang="en-US" altLang="zh-TW" dirty="0">
              <a:effectLst/>
            </a:endParaRPr>
          </a:p>
          <a:p>
            <a:r>
              <a:rPr lang="zh-TW" altLang="zh-TW" sz="1200" kern="1200" dirty="0">
                <a:solidFill>
                  <a:schemeClr val="tx1"/>
                </a:solidFill>
                <a:effectLst/>
                <a:latin typeface="+mn-lt"/>
                <a:ea typeface="+mn-ea"/>
                <a:cs typeface="+mn-cs"/>
              </a:rPr>
              <a:t>紅磚路面起伏較大在煞車時車身容易晃動，加速度變化大。</a:t>
            </a:r>
            <a:r>
              <a:rPr lang="zh-TW" altLang="zh-TW" dirty="0">
                <a:effectLst/>
              </a:rPr>
              <a:t> </a:t>
            </a:r>
            <a:endParaRPr lang="en-US" altLang="zh-TW" dirty="0">
              <a:effectLst/>
            </a:endParaRPr>
          </a:p>
          <a:p>
            <a:r>
              <a:rPr lang="zh-TW" altLang="en-US" sz="1200" kern="1200" dirty="0">
                <a:solidFill>
                  <a:schemeClr val="tx1"/>
                </a:solidFill>
                <a:effectLst/>
                <a:latin typeface="+mn-lt"/>
                <a:ea typeface="+mn-ea"/>
                <a:cs typeface="+mn-cs"/>
              </a:rPr>
              <a:t>柏油路</a:t>
            </a:r>
            <a:r>
              <a:rPr lang="zh-TW" altLang="zh-TW" sz="1200" kern="1200" dirty="0">
                <a:solidFill>
                  <a:schemeClr val="tx1"/>
                </a:solidFill>
                <a:effectLst/>
                <a:latin typeface="+mn-lt"/>
                <a:ea typeface="+mn-ea"/>
                <a:cs typeface="+mn-cs"/>
              </a:rPr>
              <a:t>摩擦係數較高，煞車時抓地力強，負加速度較大。</a:t>
            </a:r>
            <a:r>
              <a:rPr lang="zh-TW" altLang="zh-TW" dirty="0">
                <a:effectLst/>
              </a:rPr>
              <a:t> </a:t>
            </a:r>
            <a:endParaRPr lang="en-US" altLang="zh-TW"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18</a:t>
            </a:fld>
            <a:endParaRPr lang="zh-TW" altLang="en-US"/>
          </a:p>
        </p:txBody>
      </p:sp>
    </p:spTree>
    <p:extLst>
      <p:ext uri="{BB962C8B-B14F-4D97-AF65-F5344CB8AC3E}">
        <p14:creationId xmlns:p14="http://schemas.microsoft.com/office/powerpoint/2010/main" val="4130128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這是我們將所有煞車值利用小波轉換後再將三筆</a:t>
            </a:r>
            <a:r>
              <a:rPr lang="en-US" altLang="zh-CN" dirty="0"/>
              <a:t>Y</a:t>
            </a:r>
            <a:r>
              <a:rPr lang="zh-CN" altLang="en-US" dirty="0"/>
              <a:t>值用</a:t>
            </a:r>
            <a:r>
              <a:rPr lang="en-US" altLang="zh-CN" dirty="0"/>
              <a:t>SOM</a:t>
            </a:r>
            <a:r>
              <a:rPr lang="zh-CN" altLang="en-US" dirty="0"/>
              <a:t>進行分類</a:t>
            </a:r>
            <a:br>
              <a:rPr lang="en-US" altLang="zh-CN" dirty="0"/>
            </a:br>
            <a:r>
              <a:rPr lang="zh-CN" altLang="en-US" dirty="0"/>
              <a:t>可以發現他可以利用煞車加速度值分類出不同路面</a:t>
            </a:r>
            <a:br>
              <a:rPr lang="en-US" altLang="zh-CN" dirty="0"/>
            </a:br>
            <a:br>
              <a:rPr lang="en-US" altLang="zh-CN" dirty="0"/>
            </a:br>
            <a:r>
              <a:rPr lang="zh-CN" altLang="en-US" dirty="0"/>
              <a:t>我們目前先採用自行車進行數值的收集及分析，未來</a:t>
            </a:r>
            <a:r>
              <a:rPr lang="en-US" altLang="zh-CN" dirty="0"/>
              <a:t>……</a:t>
            </a:r>
          </a:p>
          <a:p>
            <a:endParaRPr lang="en-US" altLang="zh-TW"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19</a:t>
            </a:fld>
            <a:endParaRPr lang="zh-TW" altLang="en-US"/>
          </a:p>
        </p:txBody>
      </p:sp>
    </p:spTree>
    <p:extLst>
      <p:ext uri="{BB962C8B-B14F-4D97-AF65-F5344CB8AC3E}">
        <p14:creationId xmlns:p14="http://schemas.microsoft.com/office/powerpoint/2010/main" val="1849991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20</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3</a:t>
            </a:fld>
            <a:endParaRPr lang="zh-TW" altLang="en-US"/>
          </a:p>
        </p:txBody>
      </p:sp>
    </p:spTree>
    <p:extLst>
      <p:ext uri="{BB962C8B-B14F-4D97-AF65-F5344CB8AC3E}">
        <p14:creationId xmlns:p14="http://schemas.microsoft.com/office/powerpoint/2010/main" val="1079037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21</a:t>
            </a:fld>
            <a:endParaRPr lang="zh-TW" altLang="en-US"/>
          </a:p>
        </p:txBody>
      </p:sp>
    </p:spTree>
    <p:extLst>
      <p:ext uri="{BB962C8B-B14F-4D97-AF65-F5344CB8AC3E}">
        <p14:creationId xmlns:p14="http://schemas.microsoft.com/office/powerpoint/2010/main" val="22678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4</a:t>
            </a:fld>
            <a:endParaRPr lang="zh-TW" altLang="en-US"/>
          </a:p>
        </p:txBody>
      </p:sp>
    </p:spTree>
    <p:extLst>
      <p:ext uri="{BB962C8B-B14F-4D97-AF65-F5344CB8AC3E}">
        <p14:creationId xmlns:p14="http://schemas.microsoft.com/office/powerpoint/2010/main" val="4177812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5</a:t>
            </a:fld>
            <a:endParaRPr lang="zh-TW" altLang="en-US"/>
          </a:p>
        </p:txBody>
      </p:sp>
    </p:spTree>
    <p:extLst>
      <p:ext uri="{BB962C8B-B14F-4D97-AF65-F5344CB8AC3E}">
        <p14:creationId xmlns:p14="http://schemas.microsoft.com/office/powerpoint/2010/main" val="400673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6</a:t>
            </a:fld>
            <a:endParaRPr lang="zh-TW" altLang="en-US"/>
          </a:p>
        </p:txBody>
      </p:sp>
    </p:spTree>
    <p:extLst>
      <p:ext uri="{BB962C8B-B14F-4D97-AF65-F5344CB8AC3E}">
        <p14:creationId xmlns:p14="http://schemas.microsoft.com/office/powerpoint/2010/main" val="681490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7</a:t>
            </a:fld>
            <a:endParaRPr lang="zh-TW" altLang="en-US"/>
          </a:p>
        </p:txBody>
      </p:sp>
    </p:spTree>
    <p:extLst>
      <p:ext uri="{BB962C8B-B14F-4D97-AF65-F5344CB8AC3E}">
        <p14:creationId xmlns:p14="http://schemas.microsoft.com/office/powerpoint/2010/main" val="2916658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8</a:t>
            </a:fld>
            <a:endParaRPr lang="zh-TW" altLang="en-US"/>
          </a:p>
        </p:txBody>
      </p:sp>
    </p:spTree>
    <p:extLst>
      <p:ext uri="{BB962C8B-B14F-4D97-AF65-F5344CB8AC3E}">
        <p14:creationId xmlns:p14="http://schemas.microsoft.com/office/powerpoint/2010/main" val="645538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9</a:t>
            </a:fld>
            <a:endParaRPr lang="zh-TW" altLang="en-US"/>
          </a:p>
        </p:txBody>
      </p:sp>
    </p:spTree>
    <p:extLst>
      <p:ext uri="{BB962C8B-B14F-4D97-AF65-F5344CB8AC3E}">
        <p14:creationId xmlns:p14="http://schemas.microsoft.com/office/powerpoint/2010/main" val="174037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baseline="0" dirty="0"/>
          </a:p>
        </p:txBody>
      </p:sp>
      <p:sp>
        <p:nvSpPr>
          <p:cNvPr id="4" name="投影片編號版面配置區 3"/>
          <p:cNvSpPr>
            <a:spLocks noGrp="1"/>
          </p:cNvSpPr>
          <p:nvPr>
            <p:ph type="sldNum" sz="quarter" idx="10"/>
          </p:nvPr>
        </p:nvSpPr>
        <p:spPr/>
        <p:txBody>
          <a:bodyPr/>
          <a:lstStyle/>
          <a:p>
            <a:fld id="{8A800FF0-6123-4A09-A3F3-CA335AF5ABCB}" type="slidenum">
              <a:rPr lang="zh-TW" altLang="en-US" smtClean="0"/>
              <a:t>10</a:t>
            </a:fld>
            <a:endParaRPr lang="zh-TW" altLang="en-US"/>
          </a:p>
        </p:txBody>
      </p:sp>
    </p:spTree>
    <p:extLst>
      <p:ext uri="{BB962C8B-B14F-4D97-AF65-F5344CB8AC3E}">
        <p14:creationId xmlns:p14="http://schemas.microsoft.com/office/powerpoint/2010/main" val="338648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4A844DE-4E5E-7F42-A0EC-75C6647FF108}" type="datetime1">
              <a:rPr lang="zh-TW" altLang="en-US" smtClean="0"/>
              <a:t>2019/6/7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021835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24FE937F-29F2-D743-8F64-EBD4190DC0E3}" type="datetime1">
              <a:rPr lang="zh-TW" altLang="en-US" smtClean="0"/>
              <a:t>2019/6/7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788616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CCCAD84-F81F-9C46-98AA-CC4EF17EC3F4}" type="datetime1">
              <a:rPr lang="zh-TW" altLang="en-US" smtClean="0"/>
              <a:t>2019/6/7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2338364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39397F6-EF82-2342-A407-B40470020739}" type="datetime1">
              <a:rPr lang="zh-TW" altLang="en-US" smtClean="0"/>
              <a:t>2019/6/7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74596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8DDFF522-7624-4644-B8E0-C8C603B91584}" type="datetime1">
              <a:rPr lang="zh-TW" altLang="en-US" smtClean="0"/>
              <a:t>2019/6/7</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670317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9AB9076F-3E97-D047-B222-3A170F3BC36C}" type="datetime1">
              <a:rPr lang="zh-TW" altLang="en-US" smtClean="0"/>
              <a:t>2019/6/7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905174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9CFCD2C9-A540-9343-9F55-2F0BADD58DE9}" type="datetime1">
              <a:rPr lang="zh-TW" altLang="en-US" smtClean="0"/>
              <a:t>2019/6/7</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407168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767A5D20-E99E-7C4A-84EB-ABF22E0C7425}" type="datetime1">
              <a:rPr lang="zh-TW" altLang="en-US" smtClean="0"/>
              <a:t>2019/6/7</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865073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46ABE18-C552-DE41-AFAC-F69FB3EFCC30}" type="datetime1">
              <a:rPr lang="zh-TW" altLang="en-US" smtClean="0"/>
              <a:t>2019/6/7</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857656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DB367F44-4600-374C-8D10-811332E7BA09}" type="datetime1">
              <a:rPr lang="zh-TW" altLang="en-US" smtClean="0"/>
              <a:t>2019/6/7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345133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F5B98449-4EBA-A546-9C3C-8AEF361F6A18}" type="datetime1">
              <a:rPr lang="zh-TW" altLang="en-US" smtClean="0"/>
              <a:t>2019/6/7</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1477512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C9565-6EB3-7E48-AD21-B3549A1A2B7E}" type="datetime1">
              <a:rPr lang="zh-TW" altLang="en-US" smtClean="0"/>
              <a:t>2019/6/7</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8F46E-C503-47DA-B390-84F760ECC2E1}" type="slidenum">
              <a:rPr lang="zh-TW" altLang="en-US" smtClean="0"/>
              <a:t>‹#›</a:t>
            </a:fld>
            <a:endParaRPr lang="zh-TW" altLang="en-US"/>
          </a:p>
        </p:txBody>
      </p:sp>
    </p:spTree>
    <p:extLst>
      <p:ext uri="{BB962C8B-B14F-4D97-AF65-F5344CB8AC3E}">
        <p14:creationId xmlns:p14="http://schemas.microsoft.com/office/powerpoint/2010/main" val="2972874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powtoon.com/online-presentation/bR5BnvcAsHR/2/?mode=movie#/"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mathworks.com/matlabcentral/mlc-downloads/downloads/submissions/40876/versions/8/previews/sensorgroup/Examples/html/CapturingAzimuthRollPitchExample.html" TargetMode="External"/></Relationships>
</file>

<file path=ppt/slides/_rels/slide1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hyperlink" Target="https://hearty.me/sla" TargetMode="External"/><Relationship Id="rId13" Type="http://schemas.openxmlformats.org/officeDocument/2006/relationships/hyperlink" Target="https://en.wikipedia.org/wiki/OnStar#OnStar_FMV_(For_My_Vehicle)" TargetMode="External"/><Relationship Id="rId3" Type="http://schemas.openxmlformats.org/officeDocument/2006/relationships/hyperlink" Target="https://csr.cw.com.tw/article/40617" TargetMode="External"/><Relationship Id="rId7" Type="http://schemas.openxmlformats.org/officeDocument/2006/relationships/hyperlink" Target="https://data.gov.tw/dataset/79991" TargetMode="External"/><Relationship Id="rId12" Type="http://schemas.openxmlformats.org/officeDocument/2006/relationships/hyperlink" Target="https://kknews.cc/zh-tw/tech/8n5byq.html" TargetMode="External"/><Relationship Id="rId2" Type="http://schemas.openxmlformats.org/officeDocument/2006/relationships/notesSlide" Target="../notesSlides/notesSlide20.xml"/><Relationship Id="rId16" Type="http://schemas.openxmlformats.org/officeDocument/2006/relationships/hyperlink" Target="https://kknews.cc/zh-tw/tech/53653vk.html" TargetMode="External"/><Relationship Id="rId1" Type="http://schemas.openxmlformats.org/officeDocument/2006/relationships/slideLayout" Target="../slideLayouts/slideLayout1.xml"/><Relationship Id="rId6" Type="http://schemas.openxmlformats.org/officeDocument/2006/relationships/hyperlink" Target="https://www.ndhu.edu.tw/files/16-1000-110631.php?Lang=zh-tw" TargetMode="External"/><Relationship Id="rId11" Type="http://schemas.openxmlformats.org/officeDocument/2006/relationships/hyperlink" Target="https://www.iii.org.tw/Product/TechLensDtl.aspx?tp_sqno=%2FQHg%2FwVxPKXo751TWS4vNA__&amp;fm_sqno=72" TargetMode="External"/><Relationship Id="rId5" Type="http://schemas.openxmlformats.org/officeDocument/2006/relationships/hyperlink" Target="https://www.cw.com.tw/article/article.action?id=5094095" TargetMode="External"/><Relationship Id="rId15" Type="http://schemas.openxmlformats.org/officeDocument/2006/relationships/hyperlink" Target="https://www.2cm.com.tw/2cm/zh-tw/magazine/-Technology/C10DFDC279754738B30643DF55CA3B6B" TargetMode="External"/><Relationship Id="rId10" Type="http://schemas.openxmlformats.org/officeDocument/2006/relationships/hyperlink" Target="https://gsuite.google.com/intl/zh-TW/terms/sla.html" TargetMode="External"/><Relationship Id="rId4" Type="http://schemas.openxmlformats.org/officeDocument/2006/relationships/hyperlink" Target="https://www.cw.com.tw/article/article.action?id=5081040" TargetMode="External"/><Relationship Id="rId9" Type="http://schemas.openxmlformats.org/officeDocument/2006/relationships/hyperlink" Target="https://azure.microsoft.com/zh-tw/support/legal/sla/cloud-services/v1_5/" TargetMode="External"/><Relationship Id="rId14" Type="http://schemas.openxmlformats.org/officeDocument/2006/relationships/hyperlink" Target="https://technews.tw/2016/01/27/uber-using-smartphone-gyrometer-data-to-monitor-speeding-drive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kknews.cc/zh-tw/tech/8n5byq.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hyperlink" Target="https://en.wikipedia.org/wiki/OnStar#OnStar_FMV_(For_My_Vehicl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technews.tw/2016/01/27/uber-using-smartphone-gyrometer-data-to-monitor-speeding-driver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2cm.com.tw/2cm/zh-tw/magazine/-Technology/C10DFDC279754738B30643DF55CA3B6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kknews.cc/zh-tw/tech/53653vk.htm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425015"/>
            <a:ext cx="7772400" cy="1470025"/>
          </a:xfrm>
        </p:spPr>
        <p:txBody>
          <a:bodyPr>
            <a:normAutofit/>
          </a:bodyPr>
          <a:lstStyle/>
          <a:p>
            <a:r>
              <a:rPr lang="zh-TW" altLang="zh-TW" sz="5400" b="1" dirty="0">
                <a:latin typeface="微軟正黑體" panose="020B0604030504040204" pitchFamily="34" charset="-120"/>
                <a:ea typeface="微軟正黑體" panose="020B0604030504040204" pitchFamily="34" charset="-120"/>
                <a:cs typeface="Kaiti TC" charset="-120"/>
              </a:rPr>
              <a:t>用路安全輔助警示</a:t>
            </a:r>
            <a:endParaRPr lang="zh-TW" altLang="en-US" sz="5400" b="1" dirty="0">
              <a:latin typeface="微軟正黑體" panose="020B0604030504040204" pitchFamily="34" charset="-120"/>
              <a:ea typeface="微軟正黑體" panose="020B0604030504040204" pitchFamily="34" charset="-120"/>
            </a:endParaRPr>
          </a:p>
        </p:txBody>
      </p:sp>
      <p:sp>
        <p:nvSpPr>
          <p:cNvPr id="3" name="副標題 2"/>
          <p:cNvSpPr>
            <a:spLocks noGrp="1"/>
          </p:cNvSpPr>
          <p:nvPr>
            <p:ph type="subTitle" idx="1"/>
          </p:nvPr>
        </p:nvSpPr>
        <p:spPr>
          <a:xfrm>
            <a:off x="1371600" y="4595163"/>
            <a:ext cx="6400800" cy="1354117"/>
          </a:xfrm>
        </p:spPr>
        <p:txBody>
          <a:bodyPr>
            <a:normAutofit/>
          </a:bodyPr>
          <a:lstStyle/>
          <a:p>
            <a:pPr algn="l"/>
            <a:r>
              <a:rPr lang="zh-TW" altLang="en-US" sz="2400" dirty="0">
                <a:solidFill>
                  <a:schemeClr val="tx1"/>
                </a:solidFill>
                <a:latin typeface="微軟正黑體" panose="020B0604030504040204" pitchFamily="34" charset="-120"/>
                <a:ea typeface="微軟正黑體" panose="020B0604030504040204" pitchFamily="34" charset="-120"/>
              </a:rPr>
              <a:t>報  告  人</a:t>
            </a:r>
            <a:r>
              <a:rPr lang="en-US" altLang="zh-TW" sz="2400" dirty="0">
                <a:solidFill>
                  <a:schemeClr val="tx1"/>
                </a:solidFill>
                <a:latin typeface="微軟正黑體" panose="020B0604030504040204" pitchFamily="34" charset="-120"/>
                <a:ea typeface="微軟正黑體" panose="020B0604030504040204" pitchFamily="34" charset="-120"/>
              </a:rPr>
              <a:t>: </a:t>
            </a:r>
            <a:r>
              <a:rPr lang="zh-TW" altLang="en-US" sz="2400" dirty="0">
                <a:solidFill>
                  <a:schemeClr val="tx1"/>
                </a:solidFill>
                <a:latin typeface="微軟正黑體" panose="020B0604030504040204" pitchFamily="34" charset="-120"/>
                <a:ea typeface="微軟正黑體" panose="020B0604030504040204" pitchFamily="34" charset="-120"/>
              </a:rPr>
              <a:t>張勝富 羅濟威 黃詩婷 簡勝輝</a:t>
            </a:r>
            <a:endParaRPr lang="en-US" altLang="zh-TW" sz="2400" dirty="0">
              <a:solidFill>
                <a:schemeClr val="tx1"/>
              </a:solidFill>
              <a:latin typeface="微軟正黑體" panose="020B0604030504040204" pitchFamily="34" charset="-120"/>
              <a:ea typeface="微軟正黑體" panose="020B0604030504040204" pitchFamily="34" charset="-120"/>
            </a:endParaRPr>
          </a:p>
          <a:p>
            <a:pPr algn="l"/>
            <a:r>
              <a:rPr lang="zh-TW" altLang="en-US" sz="2400" dirty="0">
                <a:solidFill>
                  <a:schemeClr val="tx1"/>
                </a:solidFill>
                <a:latin typeface="微軟正黑體" panose="020B0604030504040204" pitchFamily="34" charset="-120"/>
                <a:ea typeface="微軟正黑體" panose="020B0604030504040204" pitchFamily="34" charset="-120"/>
              </a:rPr>
              <a:t>日        期</a:t>
            </a: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 </a:t>
            </a:r>
            <a:r>
              <a:rPr lang="en-US" altLang="zh-TW" sz="2400" dirty="0">
                <a:solidFill>
                  <a:schemeClr val="tx1"/>
                </a:solidFill>
                <a:latin typeface="微軟正黑體" panose="020B0604030504040204" pitchFamily="34" charset="-120"/>
                <a:ea typeface="微軟正黑體" panose="020B0604030504040204" pitchFamily="34" charset="-120"/>
              </a:rPr>
              <a:t>2019/06/05</a:t>
            </a:r>
          </a:p>
          <a:p>
            <a:pPr algn="l"/>
            <a:r>
              <a:rPr lang="zh-TW" altLang="en-US" sz="2400" dirty="0">
                <a:solidFill>
                  <a:schemeClr val="tx1"/>
                </a:solidFill>
                <a:latin typeface="微軟正黑體" panose="020B0604030504040204" pitchFamily="34" charset="-120"/>
                <a:ea typeface="微軟正黑體" panose="020B0604030504040204" pitchFamily="34" charset="-120"/>
              </a:rPr>
              <a:t>指導教授</a:t>
            </a:r>
            <a:r>
              <a:rPr lang="en-US" altLang="zh-TW" sz="2400" dirty="0">
                <a:solidFill>
                  <a:schemeClr val="tx1"/>
                </a:solidFill>
                <a:latin typeface="微軟正黑體" panose="020B0604030504040204" pitchFamily="34" charset="-120"/>
                <a:ea typeface="微軟正黑體" panose="020B0604030504040204" pitchFamily="34" charset="-120"/>
              </a:rPr>
              <a:t>:</a:t>
            </a:r>
            <a:r>
              <a:rPr lang="zh-TW" altLang="en-US" sz="2400" dirty="0">
                <a:solidFill>
                  <a:schemeClr val="tx1"/>
                </a:solidFill>
                <a:latin typeface="微軟正黑體" panose="020B0604030504040204" pitchFamily="34" charset="-120"/>
                <a:ea typeface="微軟正黑體" panose="020B0604030504040204" pitchFamily="34" charset="-120"/>
              </a:rPr>
              <a:t> 李漢銘</a:t>
            </a:r>
          </a:p>
        </p:txBody>
      </p:sp>
      <p:pic>
        <p:nvPicPr>
          <p:cNvPr id="1026" name="Picture 2" descr="C:\Users\jerry\OneDrive\桌面\Car-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0852" y="2483778"/>
            <a:ext cx="1502296" cy="1502296"/>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4A2D73EA-3C31-B140-9EF1-69A8314A62D8}"/>
              </a:ext>
            </a:extLst>
          </p:cNvPr>
          <p:cNvSpPr>
            <a:spLocks noGrp="1"/>
          </p:cNvSpPr>
          <p:nvPr>
            <p:ph type="sldNum" sz="quarter" idx="12"/>
          </p:nvPr>
        </p:nvSpPr>
        <p:spPr/>
        <p:txBody>
          <a:bodyPr/>
          <a:lstStyle/>
          <a:p>
            <a:fld id="{D4D8F46E-C503-47DA-B390-84F760ECC2E1}" type="slidenum">
              <a:rPr lang="zh-TW" altLang="en-US" smtClean="0"/>
              <a:t>1</a:t>
            </a:fld>
            <a:endParaRPr lang="zh-TW" altLang="en-US"/>
          </a:p>
        </p:txBody>
      </p:sp>
    </p:spTree>
    <p:extLst>
      <p:ext uri="{BB962C8B-B14F-4D97-AF65-F5344CB8AC3E}">
        <p14:creationId xmlns:p14="http://schemas.microsoft.com/office/powerpoint/2010/main" val="3074390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179512" y="1124744"/>
            <a:ext cx="9086860" cy="7217360"/>
          </a:xfrm>
          <a:prstGeom prst="rect">
            <a:avLst/>
          </a:prstGeom>
          <a:noFill/>
        </p:spPr>
        <p:txBody>
          <a:bodyPr wrap="square" rtlCol="0">
            <a:spAutoFit/>
          </a:bodyPr>
          <a:lstStyle/>
          <a:p>
            <a:pPr marL="457200" indent="-457200">
              <a:spcAft>
                <a:spcPts val="600"/>
              </a:spcAft>
              <a:buFont typeface="+mj-lt"/>
              <a:buAutoNum type="arabicPeriod"/>
            </a:pPr>
            <a:r>
              <a:rPr lang="zh-CN" altLang="en-US" sz="2400" dirty="0">
                <a:latin typeface="微軟正黑體" panose="020B0604030504040204" pitchFamily="34" charset="-120"/>
                <a:ea typeface="微軟正黑體" panose="020B0604030504040204" pitchFamily="34" charset="-120"/>
              </a:rPr>
              <a:t>使用雲端架構擴增服務應用快速、維護成本低</a:t>
            </a:r>
            <a:endParaRPr lang="en-US" altLang="zh-CN" sz="2400" dirty="0">
              <a:latin typeface="微軟正黑體" panose="020B0604030504040204" pitchFamily="34" charset="-120"/>
              <a:ea typeface="微軟正黑體" panose="020B0604030504040204" pitchFamily="34" charset="-120"/>
            </a:endParaRPr>
          </a:p>
          <a:p>
            <a:pPr marL="457200" indent="-457200">
              <a:spcAft>
                <a:spcPts val="600"/>
              </a:spcAft>
              <a:buFont typeface="+mj-lt"/>
              <a:buAutoNum type="arabicPeriod"/>
            </a:pPr>
            <a:r>
              <a:rPr lang="zh-CN" altLang="en-US" sz="2400" dirty="0">
                <a:latin typeface="微軟正黑體" panose="020B0604030504040204" pitchFamily="34" charset="-120"/>
                <a:ea typeface="微軟正黑體" panose="020B0604030504040204" pitchFamily="34" charset="-120"/>
              </a:rPr>
              <a:t>使用政府</a:t>
            </a:r>
            <a:r>
              <a:rPr lang="en-US" altLang="zh-CN" sz="2400" dirty="0" err="1">
                <a:latin typeface="微軟正黑體" panose="020B0604030504040204" pitchFamily="34" charset="-120"/>
                <a:ea typeface="微軟正黑體" panose="020B0604030504040204" pitchFamily="34" charset="-120"/>
              </a:rPr>
              <a:t>OpenData</a:t>
            </a:r>
            <a:r>
              <a:rPr lang="zh-CN" altLang="en-US" sz="2400" dirty="0">
                <a:latin typeface="微軟正黑體" panose="020B0604030504040204" pitchFamily="34" charset="-120"/>
                <a:ea typeface="微軟正黑體" panose="020B0604030504040204" pitchFamily="34" charset="-120"/>
              </a:rPr>
              <a:t>結合個人化數據</a:t>
            </a:r>
            <a:endParaRPr lang="en-US" altLang="zh-CN" sz="2400" dirty="0">
              <a:latin typeface="微軟正黑體" panose="020B0604030504040204" pitchFamily="34" charset="-120"/>
              <a:ea typeface="微軟正黑體" panose="020B0604030504040204" pitchFamily="34" charset="-120"/>
            </a:endParaRPr>
          </a:p>
          <a:p>
            <a:pPr marL="914400" lvl="1" indent="-4572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使用桃園市政府交通部肇事路段統計數據結合使用者駕駛各項行為數據，打造個人化警示系統</a:t>
            </a:r>
            <a:endParaRPr lang="en-US" altLang="zh-CN" sz="2400" dirty="0">
              <a:latin typeface="微軟正黑體" panose="020B0604030504040204" pitchFamily="34" charset="-120"/>
              <a:ea typeface="微軟正黑體" panose="020B0604030504040204" pitchFamily="34" charset="-120"/>
            </a:endParaRPr>
          </a:p>
          <a:p>
            <a:pPr marL="457200" indent="-457200">
              <a:spcBef>
                <a:spcPts val="600"/>
              </a:spcBef>
              <a:spcAft>
                <a:spcPts val="600"/>
              </a:spcAft>
              <a:buFont typeface="+mj-lt"/>
              <a:buAutoNum type="arabicPeriod"/>
            </a:pPr>
            <a:r>
              <a:rPr lang="zh-CN" altLang="en-US" sz="2400" dirty="0">
                <a:latin typeface="微軟正黑體" panose="020B0604030504040204" pitchFamily="34" charset="-120"/>
                <a:ea typeface="微軟正黑體" panose="020B0604030504040204" pitchFamily="34" charset="-120"/>
              </a:rPr>
              <a:t>即時警示用路人危險路段</a:t>
            </a:r>
            <a:endParaRPr lang="en-US" altLang="zh-CN" sz="2400" dirty="0">
              <a:latin typeface="微軟正黑體" panose="020B0604030504040204" pitchFamily="34" charset="-120"/>
              <a:ea typeface="微軟正黑體" panose="020B0604030504040204" pitchFamily="34" charset="-120"/>
            </a:endParaRPr>
          </a:p>
          <a:p>
            <a:pPr marL="457200" indent="-457200">
              <a:spcBef>
                <a:spcPts val="600"/>
              </a:spcBef>
              <a:spcAft>
                <a:spcPts val="600"/>
              </a:spcAft>
              <a:buFont typeface="+mj-lt"/>
              <a:buAutoNum type="arabicPeriod"/>
            </a:pPr>
            <a:r>
              <a:rPr lang="zh-CN" altLang="en-US" sz="2400" dirty="0">
                <a:latin typeface="微軟正黑體" panose="020B0604030504040204" pitchFamily="34" charset="-120"/>
                <a:ea typeface="微軟正黑體" panose="020B0604030504040204" pitchFamily="34" charset="-120"/>
              </a:rPr>
              <a:t>分析駕駛行車行為安全性，打造個人化保費</a:t>
            </a:r>
            <a:endParaRPr lang="en-US" altLang="zh-CN" sz="2400" dirty="0">
              <a:latin typeface="微軟正黑體" panose="020B0604030504040204" pitchFamily="34" charset="-120"/>
              <a:ea typeface="微軟正黑體" panose="020B0604030504040204" pitchFamily="34" charset="-120"/>
            </a:endParaRPr>
          </a:p>
          <a:p>
            <a:pPr marL="457200" indent="-457200">
              <a:spcBef>
                <a:spcPts val="600"/>
              </a:spcBef>
              <a:spcAft>
                <a:spcPts val="600"/>
              </a:spcAft>
              <a:buFont typeface="+mj-lt"/>
              <a:buAutoNum type="arabicPeriod"/>
            </a:pPr>
            <a:r>
              <a:rPr lang="zh-TW" altLang="en-US" sz="2400" dirty="0">
                <a:latin typeface="微軟正黑體" panose="020B0604030504040204" pitchFamily="34" charset="-120"/>
                <a:ea typeface="微軟正黑體" panose="020B0604030504040204" pitchFamily="34" charset="-120"/>
              </a:rPr>
              <a:t>結合旅遊保險業，提供保費優惠服務</a:t>
            </a:r>
            <a:endParaRPr lang="en-US" altLang="zh-TW" sz="2400" dirty="0">
              <a:latin typeface="微軟正黑體" panose="020B0604030504040204" pitchFamily="34" charset="-120"/>
              <a:ea typeface="微軟正黑體" panose="020B0604030504040204" pitchFamily="34" charset="-120"/>
            </a:endParaRPr>
          </a:p>
          <a:p>
            <a:pPr marL="914400" lvl="1" indent="-457200">
              <a:spcBef>
                <a:spcPts val="600"/>
              </a:spcBef>
              <a:spcAft>
                <a:spcPts val="600"/>
              </a:spcAf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若依照本服務建議之較高安全性或車流量較低路線，可於旅遊險費用得到回饋。</a:t>
            </a:r>
            <a:endParaRPr lang="en-US" altLang="zh-TW" sz="2400" dirty="0">
              <a:latin typeface="微軟正黑體" panose="020B0604030504040204" pitchFamily="34" charset="-120"/>
              <a:ea typeface="微軟正黑體" panose="020B0604030504040204" pitchFamily="34" charset="-120"/>
            </a:endParaRPr>
          </a:p>
          <a:p>
            <a:pPr marL="914400" lvl="1" indent="-457200">
              <a:spcBef>
                <a:spcPts val="600"/>
              </a:spcBef>
              <a:spcAft>
                <a:spcPts val="600"/>
              </a:spcAf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使用者可採集點服務，集點數越高保費越優惠</a:t>
            </a:r>
            <a:endParaRPr lang="en-US" altLang="zh-CN" sz="2400" dirty="0">
              <a:latin typeface="微軟正黑體" panose="020B0604030504040204" pitchFamily="34" charset="-120"/>
              <a:ea typeface="微軟正黑體" panose="020B0604030504040204" pitchFamily="34" charset="-120"/>
            </a:endParaRPr>
          </a:p>
          <a:p>
            <a:pPr lvl="3"/>
            <a:endParaRPr lang="en-US" altLang="zh-CN" sz="2400" dirty="0">
              <a:latin typeface="微軟正黑體" panose="020B0604030504040204" pitchFamily="34" charset="-120"/>
              <a:ea typeface="微軟正黑體" panose="020B0604030504040204" pitchFamily="34" charset="-120"/>
            </a:endParaRPr>
          </a:p>
          <a:p>
            <a:pPr marL="1714500" lvl="3"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marL="1714500" lvl="3"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a:spcAft>
                <a:spcPts val="600"/>
              </a:spcAft>
            </a:pPr>
            <a:endParaRPr lang="en-US" altLang="zh-CN" sz="2800" b="1"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endParaRPr lang="en-US" altLang="zh-TW" sz="2400" b="1" dirty="0">
              <a:latin typeface="微軟正黑體" panose="020B0604030504040204" pitchFamily="34" charset="-120"/>
              <a:ea typeface="微軟正黑體" panose="020B0604030504040204" pitchFamily="34" charset="-120"/>
            </a:endParaRPr>
          </a:p>
          <a:p>
            <a:endParaRPr lang="en-US" altLang="zh-TW" sz="2400" b="1"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服務特色</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10</a:t>
            </a:fld>
            <a:endParaRPr lang="zh-TW" altLang="en-US"/>
          </a:p>
        </p:txBody>
      </p:sp>
    </p:spTree>
    <p:extLst>
      <p:ext uri="{BB962C8B-B14F-4D97-AF65-F5344CB8AC3E}">
        <p14:creationId xmlns:p14="http://schemas.microsoft.com/office/powerpoint/2010/main" val="401767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179512" y="1124744"/>
            <a:ext cx="9086860" cy="3724096"/>
          </a:xfrm>
          <a:prstGeom prst="rect">
            <a:avLst/>
          </a:prstGeom>
          <a:noFill/>
        </p:spPr>
        <p:txBody>
          <a:bodyPr wrap="square" rtlCol="0">
            <a:spAutoFit/>
          </a:bodyPr>
          <a:lstStyle/>
          <a:p>
            <a:pPr>
              <a:spcAft>
                <a:spcPts val="600"/>
              </a:spcAft>
            </a:pPr>
            <a:r>
              <a:rPr lang="zh-TW" altLang="en-US" sz="2800" b="1" dirty="0">
                <a:latin typeface="微軟正黑體" panose="020B0604030504040204" pitchFamily="34" charset="-120"/>
                <a:ea typeface="微軟正黑體" panose="020B0604030504040204" pitchFamily="34" charset="-120"/>
              </a:rPr>
              <a:t>危險行車行為</a:t>
            </a:r>
            <a:r>
              <a:rPr lang="en-US" altLang="zh-TW" sz="2800" b="1" dirty="0">
                <a:latin typeface="微軟正黑體" panose="020B0604030504040204" pitchFamily="34" charset="-120"/>
                <a:ea typeface="微軟正黑體" panose="020B0604030504040204" pitchFamily="34" charset="-120"/>
              </a:rPr>
              <a:t>(</a:t>
            </a:r>
            <a:r>
              <a:rPr lang="zh-TW" altLang="en-US" sz="2800" b="1" dirty="0">
                <a:latin typeface="微軟正黑體" panose="020B0604030504040204" pitchFamily="34" charset="-120"/>
                <a:ea typeface="微軟正黑體" panose="020B0604030504040204" pitchFamily="34" charset="-120"/>
              </a:rPr>
              <a:t>高風險</a:t>
            </a:r>
            <a:r>
              <a:rPr lang="en-US" altLang="zh-TW" sz="2800" b="1" dirty="0">
                <a:latin typeface="微軟正黑體" panose="020B0604030504040204" pitchFamily="34" charset="-120"/>
                <a:ea typeface="微軟正黑體" panose="020B0604030504040204" pitchFamily="34" charset="-120"/>
              </a:rPr>
              <a:t>)</a:t>
            </a:r>
            <a:r>
              <a:rPr lang="en-US" altLang="zh-TW" sz="2400" dirty="0">
                <a:latin typeface="微軟正黑體" panose="020B0604030504040204" pitchFamily="34" charset="-120"/>
                <a:ea typeface="微軟正黑體" panose="020B0604030504040204" pitchFamily="34" charset="-120"/>
              </a:rPr>
              <a:t>	</a:t>
            </a: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超速：依道路速限判定</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經常急煞：依行車速度穏定分析</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轉彎過快：開始至完成轉彎之時間過短</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違規停車：車輛啓動地點為不准停車地點</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爭道行為：於直行道路進行密集大幅轉彎及變換車道</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轉彎未打方向燈：方向燈指示音分析</a:t>
            </a:r>
            <a:endParaRPr lang="en-US" altLang="zh-TW" sz="2400" dirty="0">
              <a:latin typeface="微軟正黑體" panose="020B0604030504040204" pitchFamily="34" charset="-120"/>
              <a:ea typeface="微軟正黑體" panose="020B0604030504040204" pitchFamily="34" charset="-120"/>
            </a:endParaRPr>
          </a:p>
          <a:p>
            <a:pPr marL="800100" lvl="1" indent="-342900">
              <a:spcBef>
                <a:spcPts val="600"/>
              </a:spcBef>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未依語音警示減速</a:t>
            </a:r>
            <a:endParaRPr lang="en-US" altLang="zh-TW" sz="2400"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09676" y="188640"/>
            <a:ext cx="3902284"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駕駛行為分析</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11</a:t>
            </a:fld>
            <a:endParaRPr lang="zh-TW" altLang="en-US"/>
          </a:p>
        </p:txBody>
      </p:sp>
    </p:spTree>
    <p:extLst>
      <p:ext uri="{BB962C8B-B14F-4D97-AF65-F5344CB8AC3E}">
        <p14:creationId xmlns:p14="http://schemas.microsoft.com/office/powerpoint/2010/main" val="103371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7574692" cy="707886"/>
          </a:xfrm>
          <a:prstGeom prst="rect">
            <a:avLst/>
          </a:prstGeom>
          <a:noFill/>
        </p:spPr>
        <p:txBody>
          <a:bodyPr wrap="square" rtlCol="0">
            <a:spAutoFit/>
          </a:bodyPr>
          <a:lstStyle/>
          <a:p>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服務等級協議（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09676" y="898824"/>
            <a:ext cx="8676456" cy="675057"/>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a:t>
            </a:r>
            <a:r>
              <a:rPr lang="en-US" altLang="zh-TW"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供應者提供的服務</a:t>
            </a:r>
            <a:endParaRPr lang="en-US" altLang="zh-TW" sz="2800" b="1"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12</a:t>
            </a:fld>
            <a:endParaRPr lang="zh-TW" altLang="en-US"/>
          </a:p>
        </p:txBody>
      </p:sp>
      <p:graphicFrame>
        <p:nvGraphicFramePr>
          <p:cNvPr id="3" name="表格 2">
            <a:extLst>
              <a:ext uri="{FF2B5EF4-FFF2-40B4-BE49-F238E27FC236}">
                <a16:creationId xmlns:a16="http://schemas.microsoft.com/office/drawing/2014/main" id="{23B214DF-B033-DA4F-BF35-F163C710D874}"/>
              </a:ext>
            </a:extLst>
          </p:cNvPr>
          <p:cNvGraphicFramePr>
            <a:graphicFrameLocks noGrp="1"/>
          </p:cNvGraphicFramePr>
          <p:nvPr>
            <p:extLst>
              <p:ext uri="{D42A27DB-BD31-4B8C-83A1-F6EECF244321}">
                <p14:modId xmlns:p14="http://schemas.microsoft.com/office/powerpoint/2010/main" val="455349974"/>
              </p:ext>
            </p:extLst>
          </p:nvPr>
        </p:nvGraphicFramePr>
        <p:xfrm>
          <a:off x="795476" y="1551906"/>
          <a:ext cx="7704856" cy="5018394"/>
        </p:xfrm>
        <a:graphic>
          <a:graphicData uri="http://schemas.openxmlformats.org/drawingml/2006/table">
            <a:tbl>
              <a:tblPr firstRow="1" bandRow="1">
                <a:tableStyleId>{5C22544A-7EE6-4342-B048-85BDC9FD1C3A}</a:tableStyleId>
              </a:tblPr>
              <a:tblGrid>
                <a:gridCol w="2516400">
                  <a:extLst>
                    <a:ext uri="{9D8B030D-6E8A-4147-A177-3AD203B41FA5}">
                      <a16:colId xmlns:a16="http://schemas.microsoft.com/office/drawing/2014/main" val="2862515920"/>
                    </a:ext>
                  </a:extLst>
                </a:gridCol>
                <a:gridCol w="5188456">
                  <a:extLst>
                    <a:ext uri="{9D8B030D-6E8A-4147-A177-3AD203B41FA5}">
                      <a16:colId xmlns:a16="http://schemas.microsoft.com/office/drawing/2014/main" val="3886019363"/>
                    </a:ext>
                  </a:extLst>
                </a:gridCol>
              </a:tblGrid>
              <a:tr h="898334">
                <a:tc>
                  <a:txBody>
                    <a:bodyPr/>
                    <a:lstStyle/>
                    <a:p>
                      <a:pPr algn="ctr"/>
                      <a:r>
                        <a:rPr lang="zh-TW" altLang="en-US" sz="2400" b="1" kern="1200" dirty="0">
                          <a:solidFill>
                            <a:schemeClr val="tx1"/>
                          </a:solidFill>
                          <a:latin typeface="微軟正黑體" panose="020B0604030504040204" pitchFamily="34" charset="-120"/>
                          <a:ea typeface="微軟正黑體" panose="020B0604030504040204" pitchFamily="34" charset="-120"/>
                          <a:cs typeface="+mn-cs"/>
                        </a:rPr>
                        <a:t>服務項目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400" b="1" kern="1200" dirty="0">
                          <a:solidFill>
                            <a:schemeClr val="tx1"/>
                          </a:solidFill>
                          <a:latin typeface="微軟正黑體" panose="020B0604030504040204" pitchFamily="34" charset="-120"/>
                          <a:ea typeface="微軟正黑體" panose="020B0604030504040204" pitchFamily="34" charset="-120"/>
                          <a:cs typeface="+mn-cs"/>
                        </a:rPr>
                        <a:t>服務品質制定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4270745"/>
                  </a:ext>
                </a:extLst>
              </a:tr>
              <a:tr h="778555">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易發生交通事故路段警示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使用者經該路段前，警示語音播放（長度</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2</a:t>
                      </a: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秒）完畢後，須預留</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2</a:t>
                      </a: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倍煞車安全距離。</a:t>
                      </a:r>
                      <a:endParaRPr lang="en-US" altLang="zh-TW" sz="2000" b="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4878892"/>
                  </a:ext>
                </a:extLst>
              </a:tr>
              <a:tr h="778555">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蒐集使用者行車狀態各項數據</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每</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10~60</a:t>
                      </a:r>
                      <a:r>
                        <a:rPr lang="zh-CN" altLang="en-US" sz="2000" b="0" kern="1200" dirty="0">
                          <a:solidFill>
                            <a:schemeClr val="tx1"/>
                          </a:solidFill>
                          <a:latin typeface="微軟正黑體" panose="020B0604030504040204" pitchFamily="34" charset="-120"/>
                          <a:ea typeface="微軟正黑體" panose="020B0604030504040204" pitchFamily="34" charset="-120"/>
                          <a:cs typeface="+mn-cs"/>
                        </a:rPr>
                        <a:t>秒（</a:t>
                      </a:r>
                      <a:r>
                        <a:rPr lang="zh-TW" altLang="en-US" sz="2000" b="0" i="0" kern="1200" dirty="0">
                          <a:solidFill>
                            <a:schemeClr val="tx1"/>
                          </a:solidFill>
                          <a:effectLst/>
                          <a:latin typeface="+mn-lt"/>
                          <a:ea typeface="+mn-ea"/>
                          <a:cs typeface="+mn-cs"/>
                        </a:rPr>
                        <a:t>車速高、煞車、轉向時增加數據收集</a:t>
                      </a:r>
                      <a:r>
                        <a:rPr lang="zh-TW" altLang="en-US" sz="2000" b="0" i="0"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，回傳數值至雲端伺服器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8775024"/>
                  </a:ext>
                </a:extLst>
              </a:tr>
              <a:tr h="778555">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多種建議路線提供</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使用者查詢路段時，同時提供一條發生事故率較低於原路線</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5%</a:t>
                      </a:r>
                      <a:r>
                        <a:rPr lang="zh-CN" altLang="en-US" sz="2000" b="0" kern="1200" dirty="0">
                          <a:solidFill>
                            <a:schemeClr val="tx1"/>
                          </a:solidFill>
                          <a:latin typeface="微軟正黑體" panose="020B0604030504040204" pitchFamily="34" charset="-120"/>
                          <a:ea typeface="微軟正黑體" panose="020B0604030504040204" pitchFamily="34" charset="-120"/>
                          <a:cs typeface="+mn-cs"/>
                        </a:rPr>
                        <a:t>以上或根據路況提供當下車流量較少之路線</a:t>
                      </a:r>
                      <a:endParaRPr lang="zh-TW" altLang="en-US" sz="2000" b="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231207"/>
                  </a:ext>
                </a:extLst>
              </a:tr>
              <a:tr h="778555">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個人化保費計算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每月根據駕駛人行為分析後調整保費</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4092349"/>
                  </a:ext>
                </a:extLst>
              </a:tr>
              <a:tr h="778555">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提供保險公司資訊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just"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於保險結束當日將使用者路線使用分析資料交由保險公司評估保費優惠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57372049"/>
                  </a:ext>
                </a:extLst>
              </a:tr>
            </a:tbl>
          </a:graphicData>
        </a:graphic>
      </p:graphicFrame>
    </p:spTree>
    <p:extLst>
      <p:ext uri="{BB962C8B-B14F-4D97-AF65-F5344CB8AC3E}">
        <p14:creationId xmlns:p14="http://schemas.microsoft.com/office/powerpoint/2010/main" val="2865113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字方塊 7"/>
              <p:cNvSpPr txBox="1"/>
              <p:nvPr/>
            </p:nvSpPr>
            <p:spPr>
              <a:xfrm>
                <a:off x="310014" y="896526"/>
                <a:ext cx="8676456" cy="6903365"/>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一套監督服務的審核機制</a:t>
                </a: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100" dirty="0">
                    <a:latin typeface="微軟正黑體" panose="020B0604030504040204" pitchFamily="34" charset="-120"/>
                    <a:ea typeface="微軟正黑體" panose="020B0604030504040204" pitchFamily="34" charset="-120"/>
                  </a:rPr>
                  <a:t>可用時間</a:t>
                </a:r>
                <a:r>
                  <a:rPr lang="en-US" altLang="zh-CN" sz="2100" dirty="0">
                    <a:latin typeface="微軟正黑體" panose="020B0604030504040204" pitchFamily="34" charset="-120"/>
                    <a:ea typeface="微軟正黑體" panose="020B0604030504040204" pitchFamily="34" charset="-120"/>
                  </a:rPr>
                  <a:t>(</a:t>
                </a:r>
                <a:r>
                  <a:rPr lang="zh-CN" altLang="en-US" sz="2100" dirty="0">
                    <a:latin typeface="微軟正黑體" panose="020B0604030504040204" pitchFamily="34" charset="-120"/>
                    <a:ea typeface="微軟正黑體" panose="020B0604030504040204" pitchFamily="34" charset="-120"/>
                  </a:rPr>
                  <a:t>分鐘</a:t>
                </a:r>
                <a:r>
                  <a:rPr lang="en-US" altLang="zh-CN" sz="2100" dirty="0">
                    <a:latin typeface="微軟正黑體" panose="020B0604030504040204" pitchFamily="34" charset="-120"/>
                    <a:ea typeface="微軟正黑體" panose="020B0604030504040204" pitchFamily="34" charset="-120"/>
                  </a:rPr>
                  <a:t>)</a:t>
                </a:r>
                <a:r>
                  <a:rPr lang="zh-CN" altLang="en-US" sz="2100" dirty="0">
                    <a:latin typeface="微軟正黑體" panose="020B0604030504040204" pitchFamily="34" charset="-120"/>
                    <a:ea typeface="微軟正黑體" panose="020B0604030504040204" pitchFamily="34" charset="-120"/>
                  </a:rPr>
                  <a:t>：為計費月份期間，消費者</a:t>
                </a:r>
                <a:r>
                  <a:rPr lang="zh-TW" altLang="en-US" sz="2100" dirty="0">
                    <a:latin typeface="微軟正黑體" panose="020B0604030504040204" pitchFamily="34" charset="-120"/>
                    <a:ea typeface="微軟正黑體" panose="020B0604030504040204" pitchFamily="34" charset="-120"/>
                  </a:rPr>
                  <a:t>啟</a:t>
                </a:r>
                <a:r>
                  <a:rPr lang="zh-CN" altLang="en-US" sz="2100" dirty="0">
                    <a:latin typeface="微軟正黑體" panose="020B0604030504040204" pitchFamily="34" charset="-120"/>
                    <a:ea typeface="微軟正黑體" panose="020B0604030504040204" pitchFamily="34" charset="-120"/>
                  </a:rPr>
                  <a:t>用服務</a:t>
                </a:r>
                <a:r>
                  <a:rPr lang="zh-TW" altLang="en-US" sz="2100" dirty="0">
                    <a:latin typeface="微軟正黑體" panose="020B0604030504040204" pitchFamily="34" charset="-120"/>
                    <a:ea typeface="微軟正黑體" panose="020B0604030504040204" pitchFamily="34" charset="-120"/>
                  </a:rPr>
                  <a:t>之分鐘數</a:t>
                </a:r>
                <a:endParaRPr lang="en-US" altLang="zh-CN" sz="21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100" dirty="0">
                    <a:latin typeface="微軟正黑體" panose="020B0604030504040204" pitchFamily="34" charset="-120"/>
                    <a:ea typeface="微軟正黑體" panose="020B0604030504040204" pitchFamily="34" charset="-120"/>
                  </a:rPr>
                  <a:t>停機時間：消費者使用服務錯誤頻率超過</a:t>
                </a:r>
                <a:r>
                  <a:rPr lang="en-US" altLang="zh-CN" sz="2100" dirty="0">
                    <a:latin typeface="微軟正黑體" panose="020B0604030504040204" pitchFamily="34" charset="-120"/>
                    <a:ea typeface="微軟正黑體" panose="020B0604030504040204" pitchFamily="34" charset="-120"/>
                  </a:rPr>
                  <a:t>5%</a:t>
                </a:r>
                <a:r>
                  <a:rPr lang="zh-CN" altLang="en-US" sz="2100" dirty="0">
                    <a:latin typeface="微軟正黑體" panose="020B0604030504040204" pitchFamily="34" charset="-120"/>
                    <a:ea typeface="微軟正黑體" panose="020B0604030504040204" pitchFamily="34" charset="-120"/>
                  </a:rPr>
                  <a:t>以上之情況</a:t>
                </a:r>
                <a:endParaRPr lang="en-US" altLang="zh-CN" sz="21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14:m>
                  <m:oMath xmlns:m="http://schemas.openxmlformats.org/officeDocument/2006/math">
                    <m:r>
                      <m:rPr>
                        <m:nor/>
                      </m:rPr>
                      <a:rPr lang="zh-CN" altLang="en-US" sz="2100" dirty="0">
                        <a:latin typeface="微軟正黑體" panose="020B0604030504040204" pitchFamily="34" charset="-120"/>
                        <a:ea typeface="微軟正黑體" panose="020B0604030504040204" pitchFamily="34" charset="-120"/>
                      </a:rPr>
                      <m:t>每月正常運作時間</m:t>
                    </m:r>
                    <m:r>
                      <m:rPr>
                        <m:nor/>
                      </m:rPr>
                      <a:rPr lang="en-US" altLang="zh-CN" sz="2100" dirty="0">
                        <a:latin typeface="微軟正黑體" panose="020B0604030504040204" pitchFamily="34" charset="-120"/>
                        <a:ea typeface="微軟正黑體" panose="020B0604030504040204" pitchFamily="34" charset="-120"/>
                      </a:rPr>
                      <m:t>(%)=</m:t>
                    </m:r>
                    <m:d>
                      <m:dPr>
                        <m:begChr m:val="["/>
                        <m:endChr m:val="]"/>
                        <m:ctrlPr>
                          <a:rPr lang="en-US" altLang="zh-CN" sz="2100" i="1" dirty="0" smtClean="0">
                            <a:latin typeface="Cambria Math" panose="02040503050406030204" pitchFamily="18" charset="0"/>
                            <a:ea typeface="微軟正黑體" panose="020B0604030504040204" pitchFamily="34" charset="-120"/>
                          </a:rPr>
                        </m:ctrlPr>
                      </m:dPr>
                      <m:e>
                        <m:r>
                          <a:rPr lang="en-US" altLang="zh-CN" sz="2100" dirty="0">
                            <a:latin typeface="Cambria Math" panose="02040503050406030204" pitchFamily="18" charset="0"/>
                            <a:ea typeface="微軟正黑體" panose="020B0604030504040204" pitchFamily="34" charset="-120"/>
                          </a:rPr>
                          <m:t>(</m:t>
                        </m:r>
                        <m:r>
                          <a:rPr lang="zh-CN" altLang="en-US" sz="2100" i="1" dirty="0">
                            <a:latin typeface="Cambria Math" panose="02040503050406030204" pitchFamily="18" charset="0"/>
                            <a:ea typeface="微軟正黑體" panose="020B0604030504040204" pitchFamily="34" charset="-120"/>
                          </a:rPr>
                          <m:t>可用時間</m:t>
                        </m:r>
                        <m:r>
                          <a:rPr lang="en-US" altLang="zh-CN" sz="2100" i="1" dirty="0">
                            <a:latin typeface="Cambria Math" panose="02040503050406030204" pitchFamily="18" charset="0"/>
                            <a:ea typeface="微軟正黑體" panose="020B0604030504040204" pitchFamily="34" charset="-120"/>
                          </a:rPr>
                          <m:t>−</m:t>
                        </m:r>
                        <m:r>
                          <a:rPr lang="zh-CN" altLang="en-US" sz="2100" i="1" dirty="0">
                            <a:latin typeface="Cambria Math" panose="02040503050406030204" pitchFamily="18" charset="0"/>
                            <a:ea typeface="微軟正黑體" panose="020B0604030504040204" pitchFamily="34" charset="-120"/>
                          </a:rPr>
                          <m:t>停機時間</m:t>
                        </m:r>
                        <m:r>
                          <m:rPr>
                            <m:nor/>
                          </m:rPr>
                          <a:rPr lang="en-US" altLang="zh-CN" sz="2100" dirty="0">
                            <a:latin typeface="微軟正黑體" panose="020B0604030504040204" pitchFamily="34" charset="-120"/>
                            <a:ea typeface="微軟正黑體" panose="020B0604030504040204" pitchFamily="34" charset="-120"/>
                          </a:rPr>
                          <m:t>)/</m:t>
                        </m:r>
                        <m:r>
                          <m:rPr>
                            <m:nor/>
                          </m:rPr>
                          <a:rPr lang="zh-CN" altLang="en-US" sz="2100" dirty="0">
                            <a:latin typeface="微軟正黑體" panose="020B0604030504040204" pitchFamily="34" charset="-120"/>
                            <a:ea typeface="微軟正黑體" panose="020B0604030504040204" pitchFamily="34" charset="-120"/>
                          </a:rPr>
                          <m:t>可用時間</m:t>
                        </m:r>
                        <m:r>
                          <m:rPr>
                            <m:nor/>
                          </m:rPr>
                          <a:rPr lang="en-US" altLang="zh-CN" sz="2100" dirty="0">
                            <a:latin typeface="微軟正黑體" panose="020B0604030504040204" pitchFamily="34" charset="-120"/>
                            <a:ea typeface="微軟正黑體" panose="020B0604030504040204" pitchFamily="34" charset="-120"/>
                          </a:rPr>
                          <m:t>)</m:t>
                        </m:r>
                        <m:r>
                          <m:rPr>
                            <m:nor/>
                          </m:rPr>
                          <a:rPr lang="en-US" altLang="zh-CN" sz="2100" dirty="0">
                            <a:latin typeface="微軟正黑體" panose="020B0604030504040204" pitchFamily="34" charset="-120"/>
                            <a:ea typeface="微軟正黑體" panose="020B0604030504040204" pitchFamily="34" charset="-120"/>
                          </a:rPr>
                          <m:t>x</m:t>
                        </m:r>
                        <m:r>
                          <m:rPr>
                            <m:nor/>
                          </m:rPr>
                          <a:rPr lang="en-US" altLang="zh-CN" sz="2100" dirty="0">
                            <a:latin typeface="微軟正黑體" panose="020B0604030504040204" pitchFamily="34" charset="-120"/>
                            <a:ea typeface="微軟正黑體" panose="020B0604030504040204" pitchFamily="34" charset="-120"/>
                          </a:rPr>
                          <m:t>100</m:t>
                        </m:r>
                      </m:e>
                    </m:d>
                  </m:oMath>
                </a14:m>
                <a:endParaRPr lang="en-US" altLang="zh-CN" sz="2100" dirty="0">
                  <a:latin typeface="微軟正黑體" panose="020B0604030504040204" pitchFamily="34" charset="-120"/>
                  <a:ea typeface="微軟正黑體" panose="020B0604030504040204" pitchFamily="34" charset="-120"/>
                </a:endParaRPr>
              </a:p>
              <a:p>
                <a:pPr lvl="1" algn="ctr">
                  <a:lnSpc>
                    <a:spcPct val="150000"/>
                  </a:lnSpc>
                  <a:spcBef>
                    <a:spcPts val="600"/>
                  </a:spcBef>
                </a:pPr>
                <a:endParaRPr lang="en-US" altLang="zh-CN" sz="14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endParaRPr lang="en-US" altLang="zh-TW" sz="2200" dirty="0">
                  <a:latin typeface="微軟正黑體" panose="020B0604030504040204" pitchFamily="34" charset="-120"/>
                  <a:ea typeface="微軟正黑體" panose="020B0604030504040204" pitchFamily="34" charset="-120"/>
                </a:endParaRPr>
              </a:p>
              <a:p>
                <a:pPr>
                  <a:lnSpc>
                    <a:spcPct val="150000"/>
                  </a:lnSpc>
                  <a:spcBef>
                    <a:spcPts val="600"/>
                  </a:spcBef>
                </a:pP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310014" y="896526"/>
                <a:ext cx="8676456" cy="6903365"/>
              </a:xfrm>
              <a:prstGeom prst="rect">
                <a:avLst/>
              </a:prstGeom>
              <a:blipFill rotWithShape="0">
                <a:blip r:embed="rId3"/>
                <a:stretch>
                  <a:fillRect l="-1476"/>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a:xfrm>
            <a:off x="6553200" y="6356350"/>
            <a:ext cx="2133600" cy="365125"/>
          </a:xfrm>
        </p:spPr>
        <p:txBody>
          <a:bodyPr/>
          <a:lstStyle/>
          <a:p>
            <a:fld id="{D4D8F46E-C503-47DA-B390-84F760ECC2E1}" type="slidenum">
              <a:rPr lang="zh-TW" altLang="en-US" smtClean="0"/>
              <a:t>13</a:t>
            </a:fld>
            <a:endParaRPr lang="zh-TW"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0A2A342E-F9E9-5942-AD0E-A9509D679E92}"/>
                  </a:ext>
                </a:extLst>
              </p:cNvPr>
              <p:cNvGraphicFramePr>
                <a:graphicFrameLocks noGrp="1"/>
              </p:cNvGraphicFramePr>
              <p:nvPr>
                <p:extLst>
                  <p:ext uri="{D42A27DB-BD31-4B8C-83A1-F6EECF244321}">
                    <p14:modId xmlns:p14="http://schemas.microsoft.com/office/powerpoint/2010/main" val="1697312703"/>
                  </p:ext>
                </p:extLst>
              </p:nvPr>
            </p:nvGraphicFramePr>
            <p:xfrm>
              <a:off x="925881" y="4062721"/>
              <a:ext cx="7444722" cy="1996332"/>
            </p:xfrm>
            <a:graphic>
              <a:graphicData uri="http://schemas.openxmlformats.org/drawingml/2006/table">
                <a:tbl>
                  <a:tblPr firstRow="1" bandRow="1">
                    <a:tableStyleId>{5C22544A-7EE6-4342-B048-85BDC9FD1C3A}</a:tableStyleId>
                  </a:tblPr>
                  <a:tblGrid>
                    <a:gridCol w="2421983">
                      <a:extLst>
                        <a:ext uri="{9D8B030D-6E8A-4147-A177-3AD203B41FA5}">
                          <a16:colId xmlns:a16="http://schemas.microsoft.com/office/drawing/2014/main" val="1765379432"/>
                        </a:ext>
                      </a:extLst>
                    </a:gridCol>
                    <a:gridCol w="5022739">
                      <a:extLst>
                        <a:ext uri="{9D8B030D-6E8A-4147-A177-3AD203B41FA5}">
                          <a16:colId xmlns:a16="http://schemas.microsoft.com/office/drawing/2014/main" val="422646902"/>
                        </a:ext>
                      </a:extLst>
                    </a:gridCol>
                  </a:tblGrid>
                  <a:tr h="499083">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每月正常運作時間</a:t>
                          </a:r>
                          <a:r>
                            <a:rPr lang="en-US" altLang="zh-TW" b="0" dirty="0">
                              <a:solidFill>
                                <a:schemeClr val="tx1"/>
                              </a:solidFill>
                              <a:latin typeface="Microsoft JhengHei" panose="020B0604030504040204" pitchFamily="34" charset="-120"/>
                              <a:ea typeface="Microsoft JhengHei" panose="020B0604030504040204" pitchFamily="34" charset="-120"/>
                            </a:rPr>
                            <a:t>(%)</a:t>
                          </a:r>
                          <a:endParaRPr lang="zh-TW" altLang="en-US" b="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1800" b="0" kern="1200" dirty="0">
                              <a:solidFill>
                                <a:schemeClr val="tx1"/>
                              </a:solidFill>
                              <a:latin typeface="Microsoft JhengHei" panose="020B0604030504040204" pitchFamily="34" charset="-120"/>
                              <a:ea typeface="Microsoft JhengHei" panose="020B0604030504040204" pitchFamily="34" charset="-120"/>
                              <a:cs typeface="+mn-cs"/>
                            </a:rPr>
                            <a:t>每月服務結算後免費獲得額外服務使用天數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354533"/>
                      </a:ext>
                    </a:extLst>
                  </a:tr>
                  <a:tr h="499083">
                    <a:tc>
                      <a:txBody>
                        <a:bodyPr/>
                        <a:lstStyle/>
                        <a:p>
                          <a:pPr marL="0" algn="ctr" defTabSz="914400" rtl="0" eaLnBrk="1" latinLnBrk="0" hangingPunct="1"/>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99% - </a:t>
                          </a: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486706"/>
                      </a:ext>
                    </a:extLst>
                  </a:tr>
                  <a:tr h="499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95.0% - </a:t>
                          </a: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90.0%</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 </a:t>
                          </a:r>
                          <a:r>
                            <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0629497"/>
                      </a:ext>
                    </a:extLst>
                  </a:tr>
                  <a:tr h="4990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sz="1800" b="0" i="1" kern="120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&lt;</m:t>
                              </m:r>
                            </m:oMath>
                          </a14:m>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90.0%</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9291095"/>
                      </a:ext>
                    </a:extLst>
                  </a:tr>
                </a:tbl>
              </a:graphicData>
            </a:graphic>
          </p:graphicFrame>
        </mc:Choice>
        <mc:Fallback xmlns="">
          <p:graphicFrame>
            <p:nvGraphicFramePr>
              <p:cNvPr id="3" name="表格 2">
                <a:extLst>
                  <a:ext uri="{FF2B5EF4-FFF2-40B4-BE49-F238E27FC236}">
                    <a16:creationId xmlns="" xmlns:a16="http://schemas.microsoft.com/office/drawing/2014/main" xmlns:a14="http://schemas.microsoft.com/office/drawing/2010/main" id="{0A2A342E-F9E9-5942-AD0E-A9509D679E92}"/>
                  </a:ext>
                </a:extLst>
              </p:cNvPr>
              <p:cNvGraphicFramePr>
                <a:graphicFrameLocks noGrp="1"/>
              </p:cNvGraphicFramePr>
              <p:nvPr>
                <p:extLst>
                  <p:ext uri="{D42A27DB-BD31-4B8C-83A1-F6EECF244321}">
                    <p14:modId xmlns:p14="http://schemas.microsoft.com/office/powerpoint/2010/main" val="1697312703"/>
                  </p:ext>
                </p:extLst>
              </p:nvPr>
            </p:nvGraphicFramePr>
            <p:xfrm>
              <a:off x="925881" y="4062721"/>
              <a:ext cx="7444722" cy="1996332"/>
            </p:xfrm>
            <a:graphic>
              <a:graphicData uri="http://schemas.openxmlformats.org/drawingml/2006/table">
                <a:tbl>
                  <a:tblPr firstRow="1" bandRow="1">
                    <a:tableStyleId>{5C22544A-7EE6-4342-B048-85BDC9FD1C3A}</a:tableStyleId>
                  </a:tblPr>
                  <a:tblGrid>
                    <a:gridCol w="2421983">
                      <a:extLst>
                        <a:ext uri="{9D8B030D-6E8A-4147-A177-3AD203B41FA5}">
                          <a16:colId xmlns="" xmlns:a16="http://schemas.microsoft.com/office/drawing/2014/main" xmlns:a14="http://schemas.microsoft.com/office/drawing/2010/main" val="1765379432"/>
                        </a:ext>
                      </a:extLst>
                    </a:gridCol>
                    <a:gridCol w="5022739">
                      <a:extLst>
                        <a:ext uri="{9D8B030D-6E8A-4147-A177-3AD203B41FA5}">
                          <a16:colId xmlns="" xmlns:a16="http://schemas.microsoft.com/office/drawing/2014/main" xmlns:a14="http://schemas.microsoft.com/office/drawing/2010/main" val="422646902"/>
                        </a:ext>
                      </a:extLst>
                    </a:gridCol>
                  </a:tblGrid>
                  <a:tr h="499083">
                    <a:tc>
                      <a:txBody>
                        <a:bodyPr/>
                        <a:lstStyle/>
                        <a:p>
                          <a:pPr algn="ctr"/>
                          <a:r>
                            <a:rPr lang="zh-TW" altLang="en-US" b="0" dirty="0">
                              <a:solidFill>
                                <a:schemeClr val="tx1"/>
                              </a:solidFill>
                              <a:latin typeface="Microsoft JhengHei" panose="020B0604030504040204" pitchFamily="34" charset="-120"/>
                              <a:ea typeface="Microsoft JhengHei" panose="020B0604030504040204" pitchFamily="34" charset="-120"/>
                            </a:rPr>
                            <a:t>每月正常運作時間</a:t>
                          </a:r>
                          <a:r>
                            <a:rPr lang="en-US" altLang="zh-TW" b="0" dirty="0">
                              <a:solidFill>
                                <a:schemeClr val="tx1"/>
                              </a:solidFill>
                              <a:latin typeface="Microsoft JhengHei" panose="020B0604030504040204" pitchFamily="34" charset="-120"/>
                              <a:ea typeface="Microsoft JhengHei" panose="020B0604030504040204" pitchFamily="34" charset="-120"/>
                            </a:rPr>
                            <a:t>(%)</a:t>
                          </a:r>
                          <a:endParaRPr lang="zh-TW" altLang="en-US" b="0" dirty="0">
                            <a:solidFill>
                              <a:schemeClr val="tx1"/>
                            </a:solidFill>
                            <a:latin typeface="Microsoft JhengHei" panose="020B0604030504040204" pitchFamily="34" charset="-120"/>
                            <a:ea typeface="Microsoft JhengHei"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1800" b="0" kern="1200" dirty="0">
                              <a:solidFill>
                                <a:schemeClr val="tx1"/>
                              </a:solidFill>
                              <a:latin typeface="Microsoft JhengHei" panose="020B0604030504040204" pitchFamily="34" charset="-120"/>
                              <a:ea typeface="Microsoft JhengHei" panose="020B0604030504040204" pitchFamily="34" charset="-120"/>
                              <a:cs typeface="+mn-cs"/>
                            </a:rPr>
                            <a:t>每月服務結算後免費獲得額外服務使用天數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3654354533"/>
                      </a:ext>
                    </a:extLst>
                  </a:tr>
                  <a:tr h="499083">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 t="-101220" r="-207789" b="-206098"/>
                          </a:stretch>
                        </a:blip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1982486706"/>
                      </a:ext>
                    </a:extLst>
                  </a:tr>
                  <a:tr h="499083">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 t="-201220" r="-207789" b="-106098"/>
                          </a:stretch>
                        </a:blip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 </a:t>
                          </a:r>
                          <a:r>
                            <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990629497"/>
                      </a:ext>
                    </a:extLst>
                  </a:tr>
                  <a:tr h="499083">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4"/>
                          <a:stretch>
                            <a:fillRect l="-251" t="-301220" r="-207789" b="-6098"/>
                          </a:stretch>
                        </a:blipFill>
                      </a:tcPr>
                    </a:tc>
                    <a:tc>
                      <a:txBody>
                        <a:bodyPr/>
                        <a:lstStyle/>
                        <a:p>
                          <a:pPr marL="0" algn="ctr" defTabSz="914400" rtl="0" eaLnBrk="1" latinLnBrk="0" hangingPunct="1"/>
                          <a:r>
                            <a:rPr lang="en-US" altLang="zh-TW"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 </a:t>
                          </a:r>
                          <a:r>
                            <a:rPr lang="zh-CN"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天</a:t>
                          </a:r>
                          <a:endParaRPr lang="zh-TW" altLang="en-US" sz="1800" b="0" kern="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xmlns:a14="http://schemas.microsoft.com/office/drawing/2010/main" val="2099291095"/>
                      </a:ext>
                    </a:extLst>
                  </a:tr>
                </a:tbl>
              </a:graphicData>
            </a:graphic>
          </p:graphicFrame>
        </mc:Fallback>
      </mc:AlternateContent>
      <p:sp>
        <p:nvSpPr>
          <p:cNvPr id="4" name="矩形 3">
            <a:extLst>
              <a:ext uri="{FF2B5EF4-FFF2-40B4-BE49-F238E27FC236}">
                <a16:creationId xmlns:a16="http://schemas.microsoft.com/office/drawing/2014/main" id="{7F706E6D-5471-1645-8ECD-B93B9B702B9D}"/>
              </a:ext>
            </a:extLst>
          </p:cNvPr>
          <p:cNvSpPr/>
          <p:nvPr/>
        </p:nvSpPr>
        <p:spPr>
          <a:xfrm>
            <a:off x="3100070" y="3660253"/>
            <a:ext cx="3096344" cy="416396"/>
          </a:xfrm>
          <a:prstGeom prst="rect">
            <a:avLst/>
          </a:prstGeom>
        </p:spPr>
        <p:txBody>
          <a:bodyPr wrap="square">
            <a:spAutoFit/>
          </a:bodyPr>
          <a:lstStyle/>
          <a:p>
            <a:pPr lvl="1" algn="ctr">
              <a:lnSpc>
                <a:spcPct val="150000"/>
              </a:lnSpc>
              <a:spcAft>
                <a:spcPts val="600"/>
              </a:spcAft>
            </a:pPr>
            <a:r>
              <a:rPr lang="zh-CN" altLang="en-US" sz="1600" dirty="0">
                <a:latin typeface="微軟正黑體" panose="020B0604030504040204" pitchFamily="34" charset="-120"/>
                <a:ea typeface="微軟正黑體" panose="020B0604030504040204" pitchFamily="34" charset="-120"/>
              </a:rPr>
              <a:t>表</a:t>
            </a:r>
            <a:r>
              <a:rPr lang="en-US" altLang="zh-CN" sz="1600" dirty="0">
                <a:latin typeface="微軟正黑體" panose="020B0604030504040204" pitchFamily="34" charset="-120"/>
                <a:ea typeface="微軟正黑體" panose="020B0604030504040204" pitchFamily="34" charset="-120"/>
              </a:rPr>
              <a:t>1. </a:t>
            </a:r>
            <a:r>
              <a:rPr lang="zh-CN" altLang="en-US" sz="1600" dirty="0">
                <a:latin typeface="微軟正黑體" panose="020B0604030504040204" pitchFamily="34" charset="-120"/>
                <a:ea typeface="微軟正黑體" panose="020B0604030504040204" pitchFamily="34" charset="-120"/>
              </a:rPr>
              <a:t>服務等級及服務抵免表</a:t>
            </a:r>
            <a:endParaRPr lang="en-US" altLang="zh-CN" sz="16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EFC90F1D-F575-B441-9C68-B70C021858D8}"/>
              </a:ext>
            </a:extLst>
          </p:cNvPr>
          <p:cNvSpPr txBox="1"/>
          <p:nvPr/>
        </p:nvSpPr>
        <p:spPr>
          <a:xfrm>
            <a:off x="309676" y="188640"/>
            <a:ext cx="7574692"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服務等級協議（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05404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p:cNvSpPr txBox="1"/>
          <p:nvPr/>
        </p:nvSpPr>
        <p:spPr>
          <a:xfrm>
            <a:off x="309676" y="1340768"/>
            <a:ext cx="8676456" cy="7199728"/>
          </a:xfrm>
          <a:prstGeom prst="rect">
            <a:avLst/>
          </a:prstGeom>
          <a:noFill/>
        </p:spPr>
        <p:txBody>
          <a:bodyPr wrap="square" rtlCol="0">
            <a:spAutoFit/>
          </a:bodyPr>
          <a:lstStyle/>
          <a:p>
            <a:pPr>
              <a:lnSpc>
                <a:spcPct val="150000"/>
              </a:lnSpc>
              <a:spcAft>
                <a:spcPts val="1800"/>
              </a:spcAft>
            </a:pPr>
            <a:r>
              <a:rPr lang="zh-TW" altLang="en-US" sz="2800"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供應者與消費者的責任</a:t>
            </a: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本服務應</a:t>
            </a:r>
            <a:r>
              <a:rPr lang="zh-TW" altLang="en-US" sz="2200" dirty="0">
                <a:latin typeface="微軟正黑體" panose="020B0604030504040204" pitchFamily="34" charset="-120"/>
                <a:ea typeface="微軟正黑體" panose="020B0604030504040204" pitchFamily="34" charset="-120"/>
              </a:rPr>
              <a:t>提</a:t>
            </a:r>
            <a:r>
              <a:rPr lang="zh-CN" altLang="en-US" sz="2200" dirty="0">
                <a:latin typeface="微軟正黑體" panose="020B0604030504040204" pitchFamily="34" charset="-120"/>
                <a:ea typeface="微軟正黑體" panose="020B0604030504040204" pitchFamily="34" charset="-120"/>
              </a:rPr>
              <a:t>供</a:t>
            </a:r>
            <a:r>
              <a:rPr lang="en-US" altLang="zh-TW" sz="2200" dirty="0">
                <a:latin typeface="微軟正黑體" panose="020B0604030504040204" pitchFamily="34" charset="-120"/>
                <a:ea typeface="微軟正黑體" panose="020B0604030504040204" pitchFamily="34" charset="-120"/>
              </a:rPr>
              <a:t>&gt;=99%</a:t>
            </a:r>
            <a:r>
              <a:rPr lang="zh-TW" altLang="en-US" sz="2200" dirty="0">
                <a:latin typeface="微軟正黑體" panose="020B0604030504040204" pitchFamily="34" charset="-120"/>
                <a:ea typeface="微軟正黑體" panose="020B0604030504040204" pitchFamily="34" charset="-120"/>
              </a:rPr>
              <a:t>與</a:t>
            </a:r>
            <a:r>
              <a:rPr lang="zh-CN" altLang="en-US" sz="2200" dirty="0">
                <a:latin typeface="微軟正黑體" panose="020B0604030504040204" pitchFamily="34" charset="-120"/>
                <a:ea typeface="微軟正黑體" panose="020B0604030504040204" pitchFamily="34" charset="-120"/>
              </a:rPr>
              <a:t>消費者</a:t>
            </a:r>
            <a:r>
              <a:rPr lang="zh-TW" altLang="en-US" sz="2200" dirty="0">
                <a:latin typeface="微軟正黑體" panose="020B0604030504040204" pitchFamily="34" charset="-120"/>
                <a:ea typeface="微軟正黑體" panose="020B0604030504040204" pitchFamily="34" charset="-120"/>
              </a:rPr>
              <a:t>所訂定之</a:t>
            </a:r>
            <a:r>
              <a:rPr lang="zh-CN" altLang="en-US" sz="2200" dirty="0">
                <a:latin typeface="微軟正黑體" panose="020B0604030504040204" pitchFamily="34" charset="-120"/>
                <a:ea typeface="微軟正黑體" panose="020B0604030504040204" pitchFamily="34" charset="-120"/>
              </a:rPr>
              <a:t>服務品質</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消費者於履行使用方法情況下服務具有異常之行為，得以索賠</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CN" altLang="en-US" sz="2200" dirty="0">
                <a:latin typeface="微軟正黑體" panose="020B0604030504040204" pitchFamily="34" charset="-120"/>
                <a:ea typeface="微軟正黑體" panose="020B0604030504040204" pitchFamily="34" charset="-120"/>
              </a:rPr>
              <a:t>於不可抗力因素下</a:t>
            </a:r>
            <a:r>
              <a:rPr lang="en-US" altLang="zh-CN" sz="2200" dirty="0">
                <a:latin typeface="微軟正黑體" panose="020B0604030504040204" pitchFamily="34" charset="-120"/>
                <a:ea typeface="微軟正黑體" panose="020B0604030504040204" pitchFamily="34" charset="-120"/>
              </a:rPr>
              <a:t>( </a:t>
            </a:r>
            <a:r>
              <a:rPr lang="zh-CN" altLang="en-US" sz="2200" dirty="0">
                <a:latin typeface="微軟正黑體" panose="020B0604030504040204" pitchFamily="34" charset="-120"/>
                <a:ea typeface="微軟正黑體" panose="020B0604030504040204" pitchFamily="34" charset="-120"/>
              </a:rPr>
              <a:t>如：天災、戰爭等</a:t>
            </a:r>
            <a:r>
              <a:rPr lang="en-US" altLang="zh-CN" sz="2200" dirty="0">
                <a:latin typeface="微軟正黑體" panose="020B0604030504040204" pitchFamily="34" charset="-120"/>
                <a:ea typeface="微軟正黑體" panose="020B0604030504040204" pitchFamily="34" charset="-120"/>
              </a:rPr>
              <a:t>)</a:t>
            </a:r>
            <a:r>
              <a:rPr lang="zh-CN" altLang="en-US" sz="2200" dirty="0">
                <a:latin typeface="微軟正黑體" panose="020B0604030504040204" pitchFamily="34" charset="-120"/>
                <a:ea typeface="微軟正黑體" panose="020B0604030504040204" pitchFamily="34" charset="-120"/>
              </a:rPr>
              <a:t>造成之服務異常，不在索賠範圍內</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spcBef>
                <a:spcPts val="600"/>
              </a:spcBef>
              <a:buFont typeface="Wingdings" pitchFamily="2" charset="2"/>
              <a:buChar char="l"/>
            </a:pPr>
            <a:r>
              <a:rPr lang="zh-TW" altLang="en-US" sz="2200" dirty="0">
                <a:latin typeface="微軟正黑體" panose="020B0604030504040204" pitchFamily="34" charset="-120"/>
                <a:ea typeface="微軟正黑體" panose="020B0604030504040204" pitchFamily="34" charset="-120"/>
              </a:rPr>
              <a:t>為能有效建立駕駛安全模式</a:t>
            </a:r>
            <a:r>
              <a:rPr lang="zh-CN" altLang="en-US" sz="2200" dirty="0">
                <a:latin typeface="微軟正黑體" panose="020B0604030504040204" pitchFamily="34" charset="-120"/>
                <a:ea typeface="微軟正黑體" panose="020B0604030504040204" pitchFamily="34" charset="-120"/>
              </a:rPr>
              <a:t>，</a:t>
            </a:r>
            <a:r>
              <a:rPr lang="zh-TW" altLang="en-US" sz="2200" dirty="0">
                <a:latin typeface="微軟正黑體" panose="020B0604030504040204" pitchFamily="34" charset="-120"/>
                <a:ea typeface="微軟正黑體" panose="020B0604030504040204" pitchFamily="34" charset="-120"/>
              </a:rPr>
              <a:t>消費者啟用服務頻率須依規定</a:t>
            </a: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TW" sz="2800" b="1"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CN" sz="2200" dirty="0">
              <a:latin typeface="微軟正黑體" panose="020B0604030504040204" pitchFamily="34" charset="-120"/>
              <a:ea typeface="微軟正黑體" panose="020B0604030504040204" pitchFamily="34" charset="-120"/>
            </a:endParaRPr>
          </a:p>
          <a:p>
            <a:pPr marL="914400" lvl="1" indent="-457200">
              <a:lnSpc>
                <a:spcPct val="150000"/>
              </a:lnSpc>
              <a:buFont typeface="Wingdings" pitchFamily="2" charset="2"/>
              <a:buChar char="l"/>
            </a:pPr>
            <a:endParaRPr lang="en-US" altLang="zh-TW" sz="22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a:p>
            <a:pPr>
              <a:lnSpc>
                <a:spcPct val="150000"/>
              </a:lnSpc>
            </a:pPr>
            <a:endParaRPr lang="en-US" altLang="zh-TW" sz="28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14</a:t>
            </a:fld>
            <a:endParaRPr lang="zh-TW" altLang="en-US"/>
          </a:p>
        </p:txBody>
      </p:sp>
      <p:sp>
        <p:nvSpPr>
          <p:cNvPr id="5" name="文字方塊 4">
            <a:extLst>
              <a:ext uri="{FF2B5EF4-FFF2-40B4-BE49-F238E27FC236}">
                <a16:creationId xmlns:a16="http://schemas.microsoft.com/office/drawing/2014/main" id="{8B4D4F4E-EA9D-514E-B00B-B98E2E421DCD}"/>
              </a:ext>
            </a:extLst>
          </p:cNvPr>
          <p:cNvSpPr txBox="1"/>
          <p:nvPr/>
        </p:nvSpPr>
        <p:spPr>
          <a:xfrm>
            <a:off x="309676" y="188640"/>
            <a:ext cx="7574692"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服務等級協議（</a:t>
            </a:r>
            <a:r>
              <a:rPr lang="en-US" altLang="zh-TW" sz="4000" b="1" dirty="0">
                <a:solidFill>
                  <a:schemeClr val="accent1">
                    <a:lumMod val="75000"/>
                  </a:schemeClr>
                </a:solidFill>
                <a:latin typeface="微軟正黑體" panose="020B0604030504040204" pitchFamily="34" charset="-120"/>
                <a:ea typeface="微軟正黑體" panose="020B0604030504040204" pitchFamily="34" charset="-120"/>
              </a:rPr>
              <a:t>SLA</a:t>
            </a:r>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02499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319DFD0-1671-3240-92A8-6332ABE554C5}"/>
              </a:ext>
            </a:extLst>
          </p:cNvPr>
          <p:cNvSpPr>
            <a:spLocks noGrp="1"/>
          </p:cNvSpPr>
          <p:nvPr>
            <p:ph type="sldNum" sz="quarter" idx="12"/>
          </p:nvPr>
        </p:nvSpPr>
        <p:spPr/>
        <p:txBody>
          <a:bodyPr/>
          <a:lstStyle/>
          <a:p>
            <a:fld id="{D4D8F46E-C503-47DA-B390-84F760ECC2E1}" type="slidenum">
              <a:rPr lang="zh-TW" altLang="en-US" smtClean="0"/>
              <a:t>15</a:t>
            </a:fld>
            <a:endParaRPr lang="zh-TW" altLang="en-US"/>
          </a:p>
        </p:txBody>
      </p:sp>
      <p:grpSp>
        <p:nvGrpSpPr>
          <p:cNvPr id="6" name="群組 5">
            <a:extLst>
              <a:ext uri="{FF2B5EF4-FFF2-40B4-BE49-F238E27FC236}">
                <a16:creationId xmlns:a16="http://schemas.microsoft.com/office/drawing/2014/main" id="{3359E753-72F8-4AC8-ADC4-64A6863F77F3}"/>
              </a:ext>
            </a:extLst>
          </p:cNvPr>
          <p:cNvGrpSpPr/>
          <p:nvPr/>
        </p:nvGrpSpPr>
        <p:grpSpPr>
          <a:xfrm>
            <a:off x="0" y="2022634"/>
            <a:ext cx="9144000" cy="2596708"/>
            <a:chOff x="0" y="2022634"/>
            <a:chExt cx="9144000" cy="2596708"/>
          </a:xfrm>
        </p:grpSpPr>
        <p:grpSp>
          <p:nvGrpSpPr>
            <p:cNvPr id="9" name="群組 8">
              <a:extLst>
                <a:ext uri="{FF2B5EF4-FFF2-40B4-BE49-F238E27FC236}">
                  <a16:creationId xmlns:a16="http://schemas.microsoft.com/office/drawing/2014/main" id="{58893CB5-44C3-41BB-989E-76C7380B4810}"/>
                </a:ext>
              </a:extLst>
            </p:cNvPr>
            <p:cNvGrpSpPr/>
            <p:nvPr/>
          </p:nvGrpSpPr>
          <p:grpSpPr>
            <a:xfrm>
              <a:off x="0" y="2132856"/>
              <a:ext cx="9144000" cy="2376264"/>
              <a:chOff x="0" y="2132856"/>
              <a:chExt cx="9144000" cy="2376264"/>
            </a:xfrm>
          </p:grpSpPr>
          <p:sp>
            <p:nvSpPr>
              <p:cNvPr id="12" name="矩形 11">
                <a:extLst>
                  <a:ext uri="{FF2B5EF4-FFF2-40B4-BE49-F238E27FC236}">
                    <a16:creationId xmlns:a16="http://schemas.microsoft.com/office/drawing/2014/main" id="{B06B090B-1CA3-4030-939C-6988E18D7F32}"/>
                  </a:ext>
                </a:extLst>
              </p:cNvPr>
              <p:cNvSpPr/>
              <p:nvPr/>
            </p:nvSpPr>
            <p:spPr>
              <a:xfrm>
                <a:off x="0" y="2132856"/>
                <a:ext cx="9144000" cy="2376264"/>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54E39931-746F-4032-B2B2-C098837A5DA0}"/>
                  </a:ext>
                </a:extLst>
              </p:cNvPr>
              <p:cNvSpPr txBox="1"/>
              <p:nvPr/>
            </p:nvSpPr>
            <p:spPr>
              <a:xfrm>
                <a:off x="2339752" y="2885750"/>
                <a:ext cx="4464496" cy="923330"/>
              </a:xfrm>
              <a:prstGeom prst="rect">
                <a:avLst/>
              </a:prstGeom>
              <a:noFill/>
            </p:spPr>
            <p:txBody>
              <a:bodyPr wrap="square" rtlCol="0">
                <a:spAutoFit/>
              </a:bodyPr>
              <a:lstStyle/>
              <a:p>
                <a:r>
                  <a:rPr lang="zh-TW" altLang="en-US" sz="54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服務</a:t>
                </a:r>
                <a:r>
                  <a:rPr lang="zh-CN" altLang="en-US" sz="5400" b="1" dirty="0">
                    <a:solidFill>
                      <a:schemeClr val="bg1"/>
                    </a:solidFill>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功能說明</a:t>
                </a:r>
                <a:endParaRPr lang="en-US" altLang="zh-TW" sz="5400" b="1" dirty="0">
                  <a:solidFill>
                    <a:schemeClr val="bg1"/>
                  </a:solidFill>
                  <a:latin typeface="微軟正黑體" panose="020B0604030504040204" pitchFamily="34" charset="-120"/>
                  <a:ea typeface="微軟正黑體" panose="020B0604030504040204" pitchFamily="34" charset="-120"/>
                </a:endParaRPr>
              </a:p>
            </p:txBody>
          </p:sp>
        </p:grpSp>
        <p:sp>
          <p:nvSpPr>
            <p:cNvPr id="10" name="矩形 9">
              <a:extLst>
                <a:ext uri="{FF2B5EF4-FFF2-40B4-BE49-F238E27FC236}">
                  <a16:creationId xmlns:a16="http://schemas.microsoft.com/office/drawing/2014/main" id="{11BDD3E7-7042-4525-B76B-8D8BE629BCDF}"/>
                </a:ext>
              </a:extLst>
            </p:cNvPr>
            <p:cNvSpPr/>
            <p:nvPr/>
          </p:nvSpPr>
          <p:spPr>
            <a:xfrm>
              <a:off x="0" y="4573623"/>
              <a:ext cx="9144000" cy="45719"/>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D0E97847-B4C7-42A4-899D-7D4E4D57AD57}"/>
                </a:ext>
              </a:extLst>
            </p:cNvPr>
            <p:cNvSpPr/>
            <p:nvPr/>
          </p:nvSpPr>
          <p:spPr>
            <a:xfrm>
              <a:off x="0" y="2022634"/>
              <a:ext cx="9144000" cy="45719"/>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Tree>
    <p:extLst>
      <p:ext uri="{BB962C8B-B14F-4D97-AF65-F5344CB8AC3E}">
        <p14:creationId xmlns:p14="http://schemas.microsoft.com/office/powerpoint/2010/main" val="84538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a:extLst>
              <a:ext uri="{FF2B5EF4-FFF2-40B4-BE49-F238E27FC236}">
                <a16:creationId xmlns:a16="http://schemas.microsoft.com/office/drawing/2014/main" id="{F6B62DF8-BF3E-BD4D-90D6-A117C44CB177}"/>
              </a:ext>
            </a:extLst>
          </p:cNvPr>
          <p:cNvGrpSpPr/>
          <p:nvPr/>
        </p:nvGrpSpPr>
        <p:grpSpPr>
          <a:xfrm>
            <a:off x="15010" y="0"/>
            <a:ext cx="9144000" cy="1262350"/>
            <a:chOff x="0" y="2022634"/>
            <a:chExt cx="9144000" cy="2596708"/>
          </a:xfrm>
        </p:grpSpPr>
        <p:sp>
          <p:nvSpPr>
            <p:cNvPr id="12" name="矩形 11">
              <a:extLst>
                <a:ext uri="{FF2B5EF4-FFF2-40B4-BE49-F238E27FC236}">
                  <a16:creationId xmlns:a16="http://schemas.microsoft.com/office/drawing/2014/main" id="{B06B090B-1CA3-4030-939C-6988E18D7F32}"/>
                </a:ext>
              </a:extLst>
            </p:cNvPr>
            <p:cNvSpPr/>
            <p:nvPr/>
          </p:nvSpPr>
          <p:spPr>
            <a:xfrm>
              <a:off x="0" y="2132856"/>
              <a:ext cx="9144000" cy="2376264"/>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11BDD3E7-7042-4525-B76B-8D8BE629BCDF}"/>
                </a:ext>
              </a:extLst>
            </p:cNvPr>
            <p:cNvSpPr/>
            <p:nvPr/>
          </p:nvSpPr>
          <p:spPr>
            <a:xfrm>
              <a:off x="0" y="4573623"/>
              <a:ext cx="9144000" cy="45719"/>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D0E97847-B4C7-42A4-899D-7D4E4D57AD57}"/>
                </a:ext>
              </a:extLst>
            </p:cNvPr>
            <p:cNvSpPr/>
            <p:nvPr/>
          </p:nvSpPr>
          <p:spPr>
            <a:xfrm>
              <a:off x="0" y="2022634"/>
              <a:ext cx="9144000" cy="45719"/>
            </a:xfrm>
            <a:prstGeom prst="rect">
              <a:avLst/>
            </a:prstGeom>
            <a:solidFill>
              <a:srgbClr val="376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 name="投影片編號版面配置區 1">
            <a:extLst>
              <a:ext uri="{FF2B5EF4-FFF2-40B4-BE49-F238E27FC236}">
                <a16:creationId xmlns:a16="http://schemas.microsoft.com/office/drawing/2014/main" id="{E319DFD0-1671-3240-92A8-6332ABE554C5}"/>
              </a:ext>
            </a:extLst>
          </p:cNvPr>
          <p:cNvSpPr>
            <a:spLocks noGrp="1"/>
          </p:cNvSpPr>
          <p:nvPr>
            <p:ph type="sldNum" sz="quarter" idx="12"/>
          </p:nvPr>
        </p:nvSpPr>
        <p:spPr/>
        <p:txBody>
          <a:bodyPr/>
          <a:lstStyle/>
          <a:p>
            <a:fld id="{D4D8F46E-C503-47DA-B390-84F760ECC2E1}" type="slidenum">
              <a:rPr lang="zh-TW" altLang="en-US" smtClean="0"/>
              <a:t>16</a:t>
            </a:fld>
            <a:endParaRPr lang="zh-TW" altLang="en-US"/>
          </a:p>
        </p:txBody>
      </p:sp>
      <p:sp>
        <p:nvSpPr>
          <p:cNvPr id="13" name="文字方塊 12">
            <a:extLst>
              <a:ext uri="{FF2B5EF4-FFF2-40B4-BE49-F238E27FC236}">
                <a16:creationId xmlns:a16="http://schemas.microsoft.com/office/drawing/2014/main" id="{54E39931-746F-4032-B2B2-C098837A5DA0}"/>
              </a:ext>
            </a:extLst>
          </p:cNvPr>
          <p:cNvSpPr txBox="1"/>
          <p:nvPr/>
        </p:nvSpPr>
        <p:spPr>
          <a:xfrm>
            <a:off x="2750806" y="169510"/>
            <a:ext cx="3672408" cy="923330"/>
          </a:xfrm>
          <a:prstGeom prst="rect">
            <a:avLst/>
          </a:prstGeom>
          <a:noFill/>
        </p:spPr>
        <p:txBody>
          <a:bodyPr wrap="square" rtlCol="0">
            <a:spAutoFit/>
          </a:bodyPr>
          <a:lstStyle/>
          <a:p>
            <a:r>
              <a:rPr lang="zh-TW" altLang="en-US" sz="5400" b="1" dirty="0">
                <a:solidFill>
                  <a:schemeClr val="bg1"/>
                </a:solidFill>
                <a:latin typeface="微軟正黑體" panose="020B0604030504040204" pitchFamily="34" charset="-120"/>
                <a:ea typeface="微軟正黑體" panose="020B0604030504040204" pitchFamily="34" charset="-120"/>
              </a:rPr>
              <a:t>服務</a:t>
            </a:r>
            <a:r>
              <a:rPr lang="en-US" altLang="zh-CN" sz="5400" b="1" dirty="0">
                <a:solidFill>
                  <a:schemeClr val="bg1"/>
                </a:solidFill>
                <a:latin typeface="微軟正黑體" panose="020B0604030504040204" pitchFamily="34" charset="-120"/>
                <a:ea typeface="微軟正黑體" panose="020B0604030504040204" pitchFamily="34" charset="-120"/>
              </a:rPr>
              <a:t>Demo</a:t>
            </a:r>
            <a:endParaRPr lang="en-US" altLang="zh-TW" sz="5400" b="1" dirty="0">
              <a:solidFill>
                <a:schemeClr val="bg1"/>
              </a:solidFill>
              <a:latin typeface="微軟正黑體" panose="020B0604030504040204" pitchFamily="34" charset="-120"/>
              <a:ea typeface="微軟正黑體" panose="020B0604030504040204" pitchFamily="34" charset="-120"/>
            </a:endParaRPr>
          </a:p>
        </p:txBody>
      </p:sp>
      <p:pic>
        <p:nvPicPr>
          <p:cNvPr id="7" name="2019_06_03_13_01_10_1.mp4">
            <a:hlinkClick r:id="" action="ppaction://media"/>
            <a:extLst>
              <a:ext uri="{FF2B5EF4-FFF2-40B4-BE49-F238E27FC236}">
                <a16:creationId xmlns:a16="http://schemas.microsoft.com/office/drawing/2014/main" id="{0F455FB9-C141-754D-97E7-25A3C3F000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47" y="1351266"/>
            <a:ext cx="9144000" cy="5143500"/>
          </a:xfrm>
          <a:prstGeom prst="rect">
            <a:avLst/>
          </a:prstGeom>
        </p:spPr>
      </p:pic>
    </p:spTree>
    <p:extLst>
      <p:ext uri="{BB962C8B-B14F-4D97-AF65-F5344CB8AC3E}">
        <p14:creationId xmlns:p14="http://schemas.microsoft.com/office/powerpoint/2010/main" val="372089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17</a:t>
            </a:fld>
            <a:endParaRPr lang="zh-TW" altLang="en-US"/>
          </a:p>
        </p:txBody>
      </p:sp>
      <p:sp>
        <p:nvSpPr>
          <p:cNvPr id="5" name="文字方塊 4">
            <a:extLst>
              <a:ext uri="{FF2B5EF4-FFF2-40B4-BE49-F238E27FC236}">
                <a16:creationId xmlns:a16="http://schemas.microsoft.com/office/drawing/2014/main" id="{8B4D4F4E-EA9D-514E-B00B-B98E2E421DCD}"/>
              </a:ext>
            </a:extLst>
          </p:cNvPr>
          <p:cNvSpPr txBox="1"/>
          <p:nvPr/>
        </p:nvSpPr>
        <p:spPr>
          <a:xfrm>
            <a:off x="309676" y="188640"/>
            <a:ext cx="3254212" cy="707886"/>
          </a:xfrm>
          <a:prstGeom prst="rect">
            <a:avLst/>
          </a:prstGeom>
          <a:noFill/>
        </p:spPr>
        <p:txBody>
          <a:bodyPr wrap="square" rtlCol="0">
            <a:spAutoFit/>
          </a:bodyPr>
          <a:lstStyle/>
          <a:p>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行車行為實驗</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8DE8B527-016F-D847-A090-EB1A417BC591}"/>
              </a:ext>
            </a:extLst>
          </p:cNvPr>
          <p:cNvPicPr>
            <a:picLocks noChangeAspect="1"/>
          </p:cNvPicPr>
          <p:nvPr/>
        </p:nvPicPr>
        <p:blipFill rotWithShape="1">
          <a:blip r:embed="rId3">
            <a:clrChange>
              <a:clrFrom>
                <a:srgbClr val="FFFFFF"/>
              </a:clrFrom>
              <a:clrTo>
                <a:srgbClr val="FFFFFF">
                  <a:alpha val="0"/>
                </a:srgbClr>
              </a:clrTo>
            </a:clrChange>
          </a:blip>
          <a:srcRect l="3018" r="3018"/>
          <a:stretch/>
        </p:blipFill>
        <p:spPr>
          <a:xfrm>
            <a:off x="827584" y="692696"/>
            <a:ext cx="7327683" cy="5331060"/>
          </a:xfrm>
          <a:prstGeom prst="rect">
            <a:avLst/>
          </a:prstGeom>
        </p:spPr>
      </p:pic>
      <p:sp>
        <p:nvSpPr>
          <p:cNvPr id="19" name="矩形 18">
            <a:extLst>
              <a:ext uri="{FF2B5EF4-FFF2-40B4-BE49-F238E27FC236}">
                <a16:creationId xmlns:a16="http://schemas.microsoft.com/office/drawing/2014/main" id="{387D1292-36B6-2D47-A8F6-677C9307222F}"/>
              </a:ext>
            </a:extLst>
          </p:cNvPr>
          <p:cNvSpPr/>
          <p:nvPr/>
        </p:nvSpPr>
        <p:spPr>
          <a:xfrm>
            <a:off x="971600" y="6212334"/>
            <a:ext cx="7470576" cy="415498"/>
          </a:xfrm>
          <a:prstGeom prst="rect">
            <a:avLst/>
          </a:prstGeom>
        </p:spPr>
        <p:txBody>
          <a:bodyPr wrap="square">
            <a:spAutoFit/>
          </a:bodyPr>
          <a:lstStyle/>
          <a:p>
            <a:r>
              <a:rPr lang="en-US" altLang="zh-TW" sz="1050" dirty="0">
                <a:latin typeface="Times New Roman" panose="02020603050405020304" pitchFamily="18" charset="0"/>
                <a:cs typeface="Times New Roman" panose="02020603050405020304" pitchFamily="18" charset="0"/>
                <a:hlinkClick r:id="rId4"/>
              </a:rPr>
              <a:t>https://www.mathworks.com/matlabcentral/mlc-downloads/downloads/submissions/40876/versions/8/previews/sensorgroup/Examples/html/CapturingAzimuthRollPitchExample.html</a:t>
            </a:r>
            <a:endParaRPr lang="zh-TW" altLang="en-US" sz="1050" dirty="0">
              <a:latin typeface="Times New Roman" panose="02020603050405020304" pitchFamily="18" charset="0"/>
              <a:cs typeface="Times New Roman" panose="02020603050405020304" pitchFamily="18" charset="0"/>
            </a:endParaRPr>
          </a:p>
        </p:txBody>
      </p:sp>
      <p:sp>
        <p:nvSpPr>
          <p:cNvPr id="3" name="橢圓 2">
            <a:extLst>
              <a:ext uri="{FF2B5EF4-FFF2-40B4-BE49-F238E27FC236}">
                <a16:creationId xmlns:a16="http://schemas.microsoft.com/office/drawing/2014/main" id="{DE7767BD-13C7-5D44-9B8A-DC870265BCF0}"/>
              </a:ext>
            </a:extLst>
          </p:cNvPr>
          <p:cNvSpPr/>
          <p:nvPr/>
        </p:nvSpPr>
        <p:spPr>
          <a:xfrm>
            <a:off x="683568" y="3140968"/>
            <a:ext cx="1152128" cy="10801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692308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18</a:t>
            </a:fld>
            <a:endParaRPr lang="zh-TW" altLang="en-US"/>
          </a:p>
        </p:txBody>
      </p:sp>
      <p:sp>
        <p:nvSpPr>
          <p:cNvPr id="5" name="文字方塊 4">
            <a:extLst>
              <a:ext uri="{FF2B5EF4-FFF2-40B4-BE49-F238E27FC236}">
                <a16:creationId xmlns:a16="http://schemas.microsoft.com/office/drawing/2014/main" id="{8B4D4F4E-EA9D-514E-B00B-B98E2E421DCD}"/>
              </a:ext>
            </a:extLst>
          </p:cNvPr>
          <p:cNvSpPr txBox="1"/>
          <p:nvPr/>
        </p:nvSpPr>
        <p:spPr>
          <a:xfrm>
            <a:off x="309676" y="188640"/>
            <a:ext cx="4334332" cy="707886"/>
          </a:xfrm>
          <a:prstGeom prst="rect">
            <a:avLst/>
          </a:prstGeom>
          <a:noFill/>
        </p:spPr>
        <p:txBody>
          <a:bodyPr wrap="square" rtlCol="0">
            <a:spAutoFit/>
          </a:bodyPr>
          <a:lstStyle/>
          <a:p>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行車行為實驗數據</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graphicFrame>
        <p:nvGraphicFramePr>
          <p:cNvPr id="7" name="圖表 6">
            <a:extLst>
              <a:ext uri="{FF2B5EF4-FFF2-40B4-BE49-F238E27FC236}">
                <a16:creationId xmlns:a16="http://schemas.microsoft.com/office/drawing/2014/main" id="{00000000-0008-0000-1B00-000004000000}"/>
              </a:ext>
            </a:extLst>
          </p:cNvPr>
          <p:cNvGraphicFramePr>
            <a:graphicFrameLocks/>
          </p:cNvGraphicFramePr>
          <p:nvPr/>
        </p:nvGraphicFramePr>
        <p:xfrm>
          <a:off x="4980884" y="791895"/>
          <a:ext cx="3144631" cy="1861654"/>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群組 3">
            <a:extLst>
              <a:ext uri="{FF2B5EF4-FFF2-40B4-BE49-F238E27FC236}">
                <a16:creationId xmlns:a16="http://schemas.microsoft.com/office/drawing/2014/main" id="{566A224C-FC9A-484D-AFB6-BCC71CB72C09}"/>
              </a:ext>
            </a:extLst>
          </p:cNvPr>
          <p:cNvGrpSpPr/>
          <p:nvPr/>
        </p:nvGrpSpPr>
        <p:grpSpPr>
          <a:xfrm>
            <a:off x="539552" y="854197"/>
            <a:ext cx="3268689" cy="2032505"/>
            <a:chOff x="309676" y="1049865"/>
            <a:chExt cx="3268689" cy="2032505"/>
          </a:xfrm>
        </p:grpSpPr>
        <p:graphicFrame>
          <p:nvGraphicFramePr>
            <p:cNvPr id="6" name="圖表 5">
              <a:extLst>
                <a:ext uri="{FF2B5EF4-FFF2-40B4-BE49-F238E27FC236}">
                  <a16:creationId xmlns:a16="http://schemas.microsoft.com/office/drawing/2014/main" id="{00000000-0008-0000-1B00-000002000000}"/>
                </a:ext>
              </a:extLst>
            </p:cNvPr>
            <p:cNvGraphicFramePr>
              <a:graphicFrameLocks/>
            </p:cNvGraphicFramePr>
            <p:nvPr/>
          </p:nvGraphicFramePr>
          <p:xfrm>
            <a:off x="309676" y="1049865"/>
            <a:ext cx="3268689" cy="2032505"/>
          </p:xfrm>
          <a:graphic>
            <a:graphicData uri="http://schemas.openxmlformats.org/drawingml/2006/chart">
              <c:chart xmlns:c="http://schemas.openxmlformats.org/drawingml/2006/chart" xmlns:r="http://schemas.openxmlformats.org/officeDocument/2006/relationships" r:id="rId4"/>
            </a:graphicData>
          </a:graphic>
        </p:graphicFrame>
        <p:sp>
          <p:nvSpPr>
            <p:cNvPr id="3" name="矩形 2">
              <a:extLst>
                <a:ext uri="{FF2B5EF4-FFF2-40B4-BE49-F238E27FC236}">
                  <a16:creationId xmlns:a16="http://schemas.microsoft.com/office/drawing/2014/main" id="{76CC0DDD-0AF0-A543-A5C8-0B47B7700C4B}"/>
                </a:ext>
              </a:extLst>
            </p:cNvPr>
            <p:cNvSpPr/>
            <p:nvPr/>
          </p:nvSpPr>
          <p:spPr>
            <a:xfrm>
              <a:off x="2448000" y="1844824"/>
              <a:ext cx="1010817" cy="10043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9" name="矩形 8">
            <a:extLst>
              <a:ext uri="{FF2B5EF4-FFF2-40B4-BE49-F238E27FC236}">
                <a16:creationId xmlns:a16="http://schemas.microsoft.com/office/drawing/2014/main" id="{1DE30C51-C4D5-6645-8C54-3D956E31E885}"/>
              </a:ext>
            </a:extLst>
          </p:cNvPr>
          <p:cNvSpPr/>
          <p:nvPr/>
        </p:nvSpPr>
        <p:spPr>
          <a:xfrm>
            <a:off x="4987263" y="854197"/>
            <a:ext cx="2995202" cy="1793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向右箭號 9">
            <a:extLst>
              <a:ext uri="{FF2B5EF4-FFF2-40B4-BE49-F238E27FC236}">
                <a16:creationId xmlns:a16="http://schemas.microsoft.com/office/drawing/2014/main" id="{54558186-4DD1-9F46-8437-954A69F924C3}"/>
              </a:ext>
            </a:extLst>
          </p:cNvPr>
          <p:cNvSpPr/>
          <p:nvPr/>
        </p:nvSpPr>
        <p:spPr>
          <a:xfrm>
            <a:off x="4067944" y="1935328"/>
            <a:ext cx="576064" cy="432048"/>
          </a:xfrm>
          <a:prstGeom prst="rightArrow">
            <a:avLst/>
          </a:prstGeom>
          <a:solidFill>
            <a:srgbClr val="F0D3D5"/>
          </a:solidFill>
          <a:ln>
            <a:solidFill>
              <a:srgbClr val="8500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11" name="圖表 10">
            <a:extLst>
              <a:ext uri="{FF2B5EF4-FFF2-40B4-BE49-F238E27FC236}">
                <a16:creationId xmlns:a16="http://schemas.microsoft.com/office/drawing/2014/main" id="{00000000-0008-0000-1000-000002000000}"/>
              </a:ext>
            </a:extLst>
          </p:cNvPr>
          <p:cNvGraphicFramePr>
            <a:graphicFrameLocks/>
          </p:cNvGraphicFramePr>
          <p:nvPr/>
        </p:nvGraphicFramePr>
        <p:xfrm>
          <a:off x="539552" y="2915692"/>
          <a:ext cx="3346198" cy="16165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圖表 11">
            <a:extLst>
              <a:ext uri="{FF2B5EF4-FFF2-40B4-BE49-F238E27FC236}">
                <a16:creationId xmlns:a16="http://schemas.microsoft.com/office/drawing/2014/main" id="{75D46FBE-AD8F-9040-8ED7-994325DD4E34}"/>
              </a:ext>
            </a:extLst>
          </p:cNvPr>
          <p:cNvGraphicFramePr>
            <a:graphicFrameLocks/>
          </p:cNvGraphicFramePr>
          <p:nvPr/>
        </p:nvGraphicFramePr>
        <p:xfrm>
          <a:off x="4987264" y="2859875"/>
          <a:ext cx="2995202" cy="1728192"/>
        </p:xfrm>
        <a:graphic>
          <a:graphicData uri="http://schemas.openxmlformats.org/drawingml/2006/chart">
            <c:chart xmlns:c="http://schemas.openxmlformats.org/drawingml/2006/chart" xmlns:r="http://schemas.openxmlformats.org/officeDocument/2006/relationships" r:id="rId6"/>
          </a:graphicData>
        </a:graphic>
      </p:graphicFrame>
      <p:sp>
        <p:nvSpPr>
          <p:cNvPr id="13" name="矩形 12">
            <a:extLst>
              <a:ext uri="{FF2B5EF4-FFF2-40B4-BE49-F238E27FC236}">
                <a16:creationId xmlns:a16="http://schemas.microsoft.com/office/drawing/2014/main" id="{91C8CB85-9DAC-824B-80F8-DEEC8CBF1D86}"/>
              </a:ext>
            </a:extLst>
          </p:cNvPr>
          <p:cNvSpPr/>
          <p:nvPr/>
        </p:nvSpPr>
        <p:spPr>
          <a:xfrm>
            <a:off x="2891481" y="3710139"/>
            <a:ext cx="916760" cy="807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4" name="矩形 13">
            <a:extLst>
              <a:ext uri="{FF2B5EF4-FFF2-40B4-BE49-F238E27FC236}">
                <a16:creationId xmlns:a16="http://schemas.microsoft.com/office/drawing/2014/main" id="{2747FF9B-254D-6840-9AEA-D283146C9B63}"/>
              </a:ext>
            </a:extLst>
          </p:cNvPr>
          <p:cNvSpPr/>
          <p:nvPr/>
        </p:nvSpPr>
        <p:spPr>
          <a:xfrm>
            <a:off x="4979569" y="2859875"/>
            <a:ext cx="2995202" cy="1793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向右箭號 14">
            <a:extLst>
              <a:ext uri="{FF2B5EF4-FFF2-40B4-BE49-F238E27FC236}">
                <a16:creationId xmlns:a16="http://schemas.microsoft.com/office/drawing/2014/main" id="{F5057652-6A20-6940-A144-B89BB4FB2DFA}"/>
              </a:ext>
            </a:extLst>
          </p:cNvPr>
          <p:cNvSpPr/>
          <p:nvPr/>
        </p:nvSpPr>
        <p:spPr>
          <a:xfrm>
            <a:off x="4108805" y="3897658"/>
            <a:ext cx="576064" cy="432048"/>
          </a:xfrm>
          <a:prstGeom prst="rightArrow">
            <a:avLst/>
          </a:prstGeom>
          <a:solidFill>
            <a:srgbClr val="F0D3D5"/>
          </a:solidFill>
          <a:ln>
            <a:solidFill>
              <a:srgbClr val="8500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aphicFrame>
        <p:nvGraphicFramePr>
          <p:cNvPr id="16" name="圖表 15">
            <a:extLst>
              <a:ext uri="{FF2B5EF4-FFF2-40B4-BE49-F238E27FC236}">
                <a16:creationId xmlns:a16="http://schemas.microsoft.com/office/drawing/2014/main" id="{00000000-0008-0000-0300-000002000000}"/>
              </a:ext>
            </a:extLst>
          </p:cNvPr>
          <p:cNvGraphicFramePr>
            <a:graphicFrameLocks/>
          </p:cNvGraphicFramePr>
          <p:nvPr/>
        </p:nvGraphicFramePr>
        <p:xfrm>
          <a:off x="524222" y="4837083"/>
          <a:ext cx="3456825" cy="158417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7" name="圖表 16">
            <a:extLst>
              <a:ext uri="{FF2B5EF4-FFF2-40B4-BE49-F238E27FC236}">
                <a16:creationId xmlns:a16="http://schemas.microsoft.com/office/drawing/2014/main" id="{00000000-0008-0000-0300-000003000000}"/>
              </a:ext>
            </a:extLst>
          </p:cNvPr>
          <p:cNvGraphicFramePr>
            <a:graphicFrameLocks/>
          </p:cNvGraphicFramePr>
          <p:nvPr/>
        </p:nvGraphicFramePr>
        <p:xfrm>
          <a:off x="4938723" y="4901992"/>
          <a:ext cx="3092281" cy="1454358"/>
        </p:xfrm>
        <a:graphic>
          <a:graphicData uri="http://schemas.openxmlformats.org/drawingml/2006/chart">
            <c:chart xmlns:c="http://schemas.openxmlformats.org/drawingml/2006/chart" xmlns:r="http://schemas.openxmlformats.org/officeDocument/2006/relationships" r:id="rId8"/>
          </a:graphicData>
        </a:graphic>
      </p:graphicFrame>
      <p:sp>
        <p:nvSpPr>
          <p:cNvPr id="18" name="向右箭號 17">
            <a:extLst>
              <a:ext uri="{FF2B5EF4-FFF2-40B4-BE49-F238E27FC236}">
                <a16:creationId xmlns:a16="http://schemas.microsoft.com/office/drawing/2014/main" id="{C773CA9F-FAD6-3744-9898-30064D8FF15D}"/>
              </a:ext>
            </a:extLst>
          </p:cNvPr>
          <p:cNvSpPr/>
          <p:nvPr/>
        </p:nvSpPr>
        <p:spPr>
          <a:xfrm>
            <a:off x="4108805" y="5587889"/>
            <a:ext cx="576064" cy="432048"/>
          </a:xfrm>
          <a:prstGeom prst="rightArrow">
            <a:avLst/>
          </a:prstGeom>
          <a:solidFill>
            <a:srgbClr val="F0D3D5"/>
          </a:solidFill>
          <a:ln>
            <a:solidFill>
              <a:srgbClr val="8500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矩形 19">
            <a:extLst>
              <a:ext uri="{FF2B5EF4-FFF2-40B4-BE49-F238E27FC236}">
                <a16:creationId xmlns:a16="http://schemas.microsoft.com/office/drawing/2014/main" id="{C90686B5-8434-3143-A44B-F094C43F50F0}"/>
              </a:ext>
            </a:extLst>
          </p:cNvPr>
          <p:cNvSpPr/>
          <p:nvPr/>
        </p:nvSpPr>
        <p:spPr>
          <a:xfrm>
            <a:off x="2987823" y="5474043"/>
            <a:ext cx="820417" cy="6597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矩形 20">
            <a:extLst>
              <a:ext uri="{FF2B5EF4-FFF2-40B4-BE49-F238E27FC236}">
                <a16:creationId xmlns:a16="http://schemas.microsoft.com/office/drawing/2014/main" id="{1B1A9BA5-13F0-4A44-B603-3047908EEA56}"/>
              </a:ext>
            </a:extLst>
          </p:cNvPr>
          <p:cNvSpPr/>
          <p:nvPr/>
        </p:nvSpPr>
        <p:spPr>
          <a:xfrm>
            <a:off x="4979569" y="4859462"/>
            <a:ext cx="2995202" cy="17932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14022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402AEFC3-EDF2-0A4E-8087-70EDAEC853C9}"/>
              </a:ext>
            </a:extLst>
          </p:cNvPr>
          <p:cNvSpPr>
            <a:spLocks noGrp="1"/>
          </p:cNvSpPr>
          <p:nvPr>
            <p:ph type="sldNum" sz="quarter" idx="12"/>
          </p:nvPr>
        </p:nvSpPr>
        <p:spPr/>
        <p:txBody>
          <a:bodyPr/>
          <a:lstStyle/>
          <a:p>
            <a:fld id="{D4D8F46E-C503-47DA-B390-84F760ECC2E1}" type="slidenum">
              <a:rPr lang="zh-TW" altLang="en-US" smtClean="0"/>
              <a:t>19</a:t>
            </a:fld>
            <a:endParaRPr lang="zh-TW" altLang="en-US"/>
          </a:p>
        </p:txBody>
      </p:sp>
      <p:sp>
        <p:nvSpPr>
          <p:cNvPr id="5" name="文字方塊 4">
            <a:extLst>
              <a:ext uri="{FF2B5EF4-FFF2-40B4-BE49-F238E27FC236}">
                <a16:creationId xmlns:a16="http://schemas.microsoft.com/office/drawing/2014/main" id="{8B4D4F4E-EA9D-514E-B00B-B98E2E421DCD}"/>
              </a:ext>
            </a:extLst>
          </p:cNvPr>
          <p:cNvSpPr txBox="1"/>
          <p:nvPr/>
        </p:nvSpPr>
        <p:spPr>
          <a:xfrm>
            <a:off x="309676" y="188640"/>
            <a:ext cx="6638588" cy="707886"/>
          </a:xfrm>
          <a:prstGeom prst="rect">
            <a:avLst/>
          </a:prstGeom>
          <a:noFill/>
        </p:spPr>
        <p:txBody>
          <a:bodyPr wrap="square" rtlCol="0">
            <a:spAutoFit/>
          </a:bodyPr>
          <a:lstStyle/>
          <a:p>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行車行為實驗數據</a:t>
            </a:r>
            <a:r>
              <a:rPr lang="en-US" altLang="zh-CN" sz="4000" b="1" dirty="0">
                <a:solidFill>
                  <a:schemeClr val="accent1">
                    <a:lumMod val="75000"/>
                  </a:schemeClr>
                </a:solidFill>
                <a:latin typeface="微軟正黑體" panose="020B0604030504040204" pitchFamily="34" charset="-120"/>
                <a:ea typeface="微軟正黑體" panose="020B0604030504040204" pitchFamily="34" charset="-120"/>
              </a:rPr>
              <a:t>-</a:t>
            </a:r>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分類結果</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graphicFrame>
        <p:nvGraphicFramePr>
          <p:cNvPr id="19" name="表格 18">
            <a:extLst>
              <a:ext uri="{FF2B5EF4-FFF2-40B4-BE49-F238E27FC236}">
                <a16:creationId xmlns:a16="http://schemas.microsoft.com/office/drawing/2014/main" id="{9094FFDF-7A3B-784A-97A6-A8A6B5F109E3}"/>
              </a:ext>
            </a:extLst>
          </p:cNvPr>
          <p:cNvGraphicFramePr>
            <a:graphicFrameLocks noGrp="1"/>
          </p:cNvGraphicFramePr>
          <p:nvPr>
            <p:extLst>
              <p:ext uri="{D42A27DB-BD31-4B8C-83A1-F6EECF244321}">
                <p14:modId xmlns:p14="http://schemas.microsoft.com/office/powerpoint/2010/main" val="593021710"/>
              </p:ext>
            </p:extLst>
          </p:nvPr>
        </p:nvGraphicFramePr>
        <p:xfrm>
          <a:off x="309676" y="896526"/>
          <a:ext cx="8510795" cy="5791200"/>
        </p:xfrm>
        <a:graphic>
          <a:graphicData uri="http://schemas.openxmlformats.org/drawingml/2006/table">
            <a:tbl>
              <a:tblPr firstRow="1" bandRow="1">
                <a:tableStyleId>{5C22544A-7EE6-4342-B048-85BDC9FD1C3A}</a:tableStyleId>
              </a:tblPr>
              <a:tblGrid>
                <a:gridCol w="1702159">
                  <a:extLst>
                    <a:ext uri="{9D8B030D-6E8A-4147-A177-3AD203B41FA5}">
                      <a16:colId xmlns:a16="http://schemas.microsoft.com/office/drawing/2014/main" val="1999157862"/>
                    </a:ext>
                  </a:extLst>
                </a:gridCol>
                <a:gridCol w="1702159">
                  <a:extLst>
                    <a:ext uri="{9D8B030D-6E8A-4147-A177-3AD203B41FA5}">
                      <a16:colId xmlns:a16="http://schemas.microsoft.com/office/drawing/2014/main" val="2167683831"/>
                    </a:ext>
                  </a:extLst>
                </a:gridCol>
                <a:gridCol w="1702159">
                  <a:extLst>
                    <a:ext uri="{9D8B030D-6E8A-4147-A177-3AD203B41FA5}">
                      <a16:colId xmlns:a16="http://schemas.microsoft.com/office/drawing/2014/main" val="1186768825"/>
                    </a:ext>
                  </a:extLst>
                </a:gridCol>
                <a:gridCol w="1702159">
                  <a:extLst>
                    <a:ext uri="{9D8B030D-6E8A-4147-A177-3AD203B41FA5}">
                      <a16:colId xmlns:a16="http://schemas.microsoft.com/office/drawing/2014/main" val="1883809826"/>
                    </a:ext>
                  </a:extLst>
                </a:gridCol>
                <a:gridCol w="1702159">
                  <a:extLst>
                    <a:ext uri="{9D8B030D-6E8A-4147-A177-3AD203B41FA5}">
                      <a16:colId xmlns:a16="http://schemas.microsoft.com/office/drawing/2014/main" val="785763510"/>
                    </a:ext>
                  </a:extLst>
                </a:gridCol>
              </a:tblGrid>
              <a:tr h="303192">
                <a:tc>
                  <a:txBody>
                    <a:bodyPr/>
                    <a:lstStyle/>
                    <a:p>
                      <a:pPr algn="ct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路面類型</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Y</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值</a:t>
                      </a:r>
                      <a:r>
                        <a:rPr lang="en-US" altLang="zh-CN"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Y</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值</a:t>
                      </a:r>
                      <a:r>
                        <a:rPr lang="en-US" altLang="zh-CN"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Y</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值</a:t>
                      </a:r>
                      <a:r>
                        <a:rPr lang="en-US" altLang="zh-CN"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400" dirty="0">
                          <a:solidFill>
                            <a:schemeClr val="tx1"/>
                          </a:solidFill>
                          <a:latin typeface="Times New Roman" panose="02020603050405020304" pitchFamily="18" charset="0"/>
                          <a:cs typeface="Times New Roman" panose="02020603050405020304" pitchFamily="18" charset="0"/>
                        </a:rPr>
                        <a:t>分類結果</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3515797"/>
                  </a:ext>
                </a:extLst>
              </a:tr>
              <a:tr h="303192">
                <a:tc rowSpan="6">
                  <a:txBody>
                    <a:bodyPr/>
                    <a:lstStyle/>
                    <a:p>
                      <a:pPr algn="ctr"/>
                      <a:r>
                        <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4.52</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-0.53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-2.83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0(</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4361445"/>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1.51</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-0.12</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0(</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6093662"/>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2.67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-0.82</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-2.76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0(</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962737"/>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2.23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-1.67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-0.99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0(</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0909518"/>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1.8</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-1.85</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-0.98</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0(</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3515322"/>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2.23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-1.67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-0.99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0(</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水泥路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2619783"/>
                  </a:ext>
                </a:extLst>
              </a:tr>
              <a:tr h="303192">
                <a:tc rowSpan="6">
                  <a:txBody>
                    <a:bodyPr/>
                    <a:lstStyle/>
                    <a:p>
                      <a:pPr algn="ct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0.71</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-4.14</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-0.24</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4261986"/>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0.23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-4.33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0.82</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9802722"/>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0.64</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-3.86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0.49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9799101"/>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-3.97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-2.79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942304"/>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1.45</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-1.69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44293370"/>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-0.49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-3.44</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-2.46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1781717"/>
                  </a:ext>
                </a:extLst>
              </a:tr>
              <a:tr h="303192">
                <a:tc rowSpan="6">
                  <a:txBody>
                    <a:bodyPr/>
                    <a:lstStyle/>
                    <a:p>
                      <a:pPr algn="ctr"/>
                      <a:r>
                        <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柏油路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-2.78</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-2.96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-3.13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2(</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柏油路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72253733"/>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-1.99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-2.87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-4.02</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2(</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柏油路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4360572"/>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-3.45</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-2.98</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-3.64</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2(</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柏油路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1486024"/>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-0.4</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-2.89</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-1.31</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1(</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紅磚路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6847670"/>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-1.95</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-2.07</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-1.58</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2(</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柏油路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8216910"/>
                  </a:ext>
                </a:extLst>
              </a:tr>
              <a:tr h="303192">
                <a:tc vMerge="1">
                  <a:txBody>
                    <a:bodyPr/>
                    <a:lstStyle/>
                    <a:p>
                      <a:pPr algn="ct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-2.78</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-2.96</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-3.13</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Category 2(</a:t>
                      </a:r>
                      <a:r>
                        <a:rPr lang="zh-CN"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柏油路</a:t>
                      </a:r>
                      <a:r>
                        <a:rPr lang="en-US" altLang="zh-TW"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rPr>
                        <a:t>)</a:t>
                      </a:r>
                      <a:endParaRPr lang="zh-TW" altLang="en-US" sz="1400" dirty="0">
                        <a:solidFill>
                          <a:schemeClr val="tx1"/>
                        </a:solidFill>
                        <a:latin typeface="Times New Roman" panose="02020603050405020304" pitchFamily="18" charset="0"/>
                        <a:ea typeface="BiauKai" panose="02010601000101010101" pitchFamily="2"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1089673"/>
                  </a:ext>
                </a:extLst>
              </a:tr>
            </a:tbl>
          </a:graphicData>
        </a:graphic>
      </p:graphicFrame>
    </p:spTree>
    <p:extLst>
      <p:ext uri="{BB962C8B-B14F-4D97-AF65-F5344CB8AC3E}">
        <p14:creationId xmlns:p14="http://schemas.microsoft.com/office/powerpoint/2010/main" val="2152409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服務簡介</a:t>
            </a:r>
          </a:p>
        </p:txBody>
      </p:sp>
      <p:sp>
        <p:nvSpPr>
          <p:cNvPr id="8" name="文字方塊 7"/>
          <p:cNvSpPr txBox="1"/>
          <p:nvPr/>
        </p:nvSpPr>
        <p:spPr>
          <a:xfrm>
            <a:off x="467544" y="1556792"/>
            <a:ext cx="7344816" cy="4401205"/>
          </a:xfrm>
          <a:prstGeom prst="rect">
            <a:avLst/>
          </a:prstGeom>
          <a:noFill/>
        </p:spPr>
        <p:txBody>
          <a:bodyPr wrap="square" rtlCol="0">
            <a:spAutoFit/>
          </a:bodyPr>
          <a:lstStyle/>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服務名稱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用路安全輔助警示</a:t>
            </a:r>
            <a:endParaRPr lang="en-US" altLang="zh-TW" sz="2400" b="1" dirty="0">
              <a:latin typeface="微軟正黑體" panose="020B0604030504040204" pitchFamily="34" charset="-120"/>
              <a:ea typeface="微軟正黑體" panose="020B0604030504040204" pitchFamily="34" charset="-120"/>
            </a:endParaRP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服務對象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汽機車駕駛、腳踏車騎乘者、行人</a:t>
            </a:r>
            <a:endParaRPr lang="en-US" altLang="zh-TW" sz="2400" b="1" dirty="0">
              <a:latin typeface="微軟正黑體" panose="020B0604030504040204" pitchFamily="34" charset="-120"/>
              <a:ea typeface="微軟正黑體" panose="020B0604030504040204" pitchFamily="34" charset="-120"/>
            </a:endParaRP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適用平台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各式行動裝置</a:t>
            </a:r>
            <a:r>
              <a:rPr lang="en-US" altLang="zh-TW" sz="2400" dirty="0">
                <a:latin typeface="微軟正黑體" panose="020B0604030504040204" pitchFamily="34" charset="-120"/>
                <a:ea typeface="微軟正黑體" panose="020B0604030504040204" pitchFamily="34" charset="-120"/>
              </a:rPr>
              <a:t>(iOS </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Android)</a:t>
            </a: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服務簡介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結合 </a:t>
            </a:r>
            <a:r>
              <a:rPr lang="en-US" altLang="zh-TW" sz="2400" dirty="0">
                <a:latin typeface="微軟正黑體" panose="020B0604030504040204" pitchFamily="34" charset="-120"/>
                <a:ea typeface="微軟正黑體" panose="020B0604030504040204" pitchFamily="34" charset="-120"/>
              </a:rPr>
              <a:t>Google Map</a:t>
            </a:r>
            <a:r>
              <a:rPr lang="zh-TW" altLang="en-US" sz="2400" dirty="0">
                <a:latin typeface="微軟正黑體" panose="020B0604030504040204" pitchFamily="34" charset="-120"/>
                <a:ea typeface="微軟正黑體" panose="020B0604030504040204" pitchFamily="34" charset="-120"/>
              </a:rPr>
              <a:t>、交通事故開放資料以及使用者駕駛行為分析，即時警示駕駛者危險路段及建立用戶安全駕駛模式。</a:t>
            </a:r>
            <a:endParaRPr lang="en-US" altLang="zh-TW" sz="2400" b="1" dirty="0">
              <a:solidFill>
                <a:srgbClr val="FF0000"/>
              </a:solidFill>
              <a:latin typeface="微軟正黑體" panose="020B0604030504040204" pitchFamily="34" charset="-120"/>
              <a:ea typeface="微軟正黑體" panose="020B0604030504040204" pitchFamily="34" charset="-120"/>
            </a:endParaRPr>
          </a:p>
          <a:p>
            <a:pPr marL="342900" indent="-342900">
              <a:lnSpc>
                <a:spcPts val="3200"/>
              </a:lnSpc>
              <a:spcBef>
                <a:spcPts val="1200"/>
              </a:spcBef>
              <a:buFont typeface="Arial" pitchFamily="34" charset="0"/>
              <a:buChar char="•"/>
            </a:pPr>
            <a:r>
              <a:rPr lang="zh-TW" altLang="en-US" sz="2400" b="1" dirty="0">
                <a:latin typeface="微軟正黑體" panose="020B0604030504040204" pitchFamily="34" charset="-120"/>
                <a:ea typeface="微軟正黑體" panose="020B0604030504040204" pitchFamily="34" charset="-120"/>
              </a:rPr>
              <a:t>資料來源 </a:t>
            </a:r>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 </a:t>
            </a:r>
            <a:r>
              <a:rPr lang="zh-TW" altLang="en-US" sz="2400" dirty="0">
                <a:latin typeface="微軟正黑體" panose="020B0604030504040204" pitchFamily="34" charset="-120"/>
                <a:ea typeface="微軟正黑體" panose="020B0604030504040204" pitchFamily="34" charset="-120"/>
              </a:rPr>
              <a:t> 桃園市政府警察局 </a:t>
            </a:r>
            <a:endParaRPr lang="en-US" altLang="zh-TW" sz="2400" dirty="0">
              <a:latin typeface="微軟正黑體" panose="020B0604030504040204" pitchFamily="34" charset="-120"/>
              <a:ea typeface="微軟正黑體" panose="020B0604030504040204" pitchFamily="34" charset="-120"/>
            </a:endParaRPr>
          </a:p>
          <a:p>
            <a:pPr>
              <a:lnSpc>
                <a:spcPts val="3200"/>
              </a:lnSpc>
            </a:pP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104</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107</a:t>
            </a:r>
            <a:r>
              <a:rPr lang="zh-TW" altLang="en-US" sz="2400" dirty="0">
                <a:latin typeface="微軟正黑體" panose="020B0604030504040204" pitchFamily="34" charset="-120"/>
                <a:ea typeface="微軟正黑體" panose="020B0604030504040204" pitchFamily="34" charset="-120"/>
              </a:rPr>
              <a:t>年交通事故資料表</a:t>
            </a:r>
            <a:endParaRPr lang="en-US" altLang="zh-TW" sz="2400" dirty="0">
              <a:latin typeface="微軟正黑體" panose="020B0604030504040204" pitchFamily="34" charset="-120"/>
              <a:ea typeface="微軟正黑體" panose="020B0604030504040204" pitchFamily="34" charset="-120"/>
            </a:endParaRPr>
          </a:p>
          <a:p>
            <a:pPr>
              <a:lnSpc>
                <a:spcPts val="3200"/>
              </a:lnSpc>
            </a:pPr>
            <a:r>
              <a:rPr lang="en-US" altLang="zh-TW" sz="2400" dirty="0">
                <a:latin typeface="微軟正黑體" panose="020B0604030504040204" pitchFamily="34" charset="-120"/>
                <a:ea typeface="微軟正黑體" panose="020B0604030504040204" pitchFamily="34" charset="-120"/>
              </a:rPr>
              <a:t>                         </a:t>
            </a:r>
            <a:endParaRPr lang="en-US" altLang="zh-TW" sz="2400" dirty="0">
              <a:solidFill>
                <a:srgbClr val="00B050"/>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37C1C741-AFCF-5149-9461-79565B24C57F}"/>
              </a:ext>
            </a:extLst>
          </p:cNvPr>
          <p:cNvSpPr>
            <a:spLocks noGrp="1"/>
          </p:cNvSpPr>
          <p:nvPr>
            <p:ph type="sldNum" sz="quarter" idx="12"/>
          </p:nvPr>
        </p:nvSpPr>
        <p:spPr/>
        <p:txBody>
          <a:bodyPr/>
          <a:lstStyle/>
          <a:p>
            <a:fld id="{D4D8F46E-C503-47DA-B390-84F760ECC2E1}" type="slidenum">
              <a:rPr lang="zh-TW" altLang="en-US" smtClean="0"/>
              <a:t>2</a:t>
            </a:fld>
            <a:endParaRPr lang="zh-TW" altLang="en-US"/>
          </a:p>
        </p:txBody>
      </p:sp>
    </p:spTree>
    <p:extLst>
      <p:ext uri="{BB962C8B-B14F-4D97-AF65-F5344CB8AC3E}">
        <p14:creationId xmlns:p14="http://schemas.microsoft.com/office/powerpoint/2010/main" val="310544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未來規劃</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8" name="文字方塊 7"/>
          <p:cNvSpPr txBox="1"/>
          <p:nvPr/>
        </p:nvSpPr>
        <p:spPr>
          <a:xfrm>
            <a:off x="309676" y="1277123"/>
            <a:ext cx="8582804" cy="224048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latin typeface="微軟正黑體" panose="020B0604030504040204" pitchFamily="34" charset="-120"/>
                <a:ea typeface="微軟正黑體" panose="020B0604030504040204" pitchFamily="34" charset="-120"/>
              </a:rPr>
              <a:t>搜集更大量駕駛行為數據，分析其數據之資訊加以應用</a:t>
            </a:r>
            <a:endParaRPr kumimoji="1" lang="en-US" altLang="zh-TW" sz="24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kumimoji="1" lang="zh-CN" altLang="en-US" sz="2400" dirty="0">
                <a:latin typeface="微軟正黑體" panose="020B0604030504040204" pitchFamily="34" charset="-120"/>
                <a:ea typeface="微軟正黑體" panose="020B0604030504040204" pitchFamily="34" charset="-120"/>
              </a:rPr>
              <a:t>開發駕駛行為分析與危險路段警示之整合應用</a:t>
            </a:r>
            <a:endParaRPr kumimoji="1" lang="en-US" altLang="zh-CN" sz="24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kumimoji="1" lang="zh-CN" altLang="en-US" sz="2400" dirty="0">
                <a:latin typeface="微軟正黑體" panose="020B0604030504040204" pitchFamily="34" charset="-120"/>
                <a:ea typeface="微軟正黑體" panose="020B0604030504040204" pitchFamily="34" charset="-120"/>
              </a:rPr>
              <a:t>分析及建立一套評估駕駛行為之機制</a:t>
            </a:r>
            <a:endParaRPr kumimoji="1" lang="en-US" altLang="zh-TW" sz="2400" dirty="0">
              <a:latin typeface="微軟正黑體" panose="020B0604030504040204" pitchFamily="34" charset="-120"/>
              <a:ea typeface="微軟正黑體" panose="020B0604030504040204" pitchFamily="34" charset="-120"/>
            </a:endParaRPr>
          </a:p>
          <a:p>
            <a:pPr marL="342900" indent="-342900">
              <a:lnSpc>
                <a:spcPct val="150000"/>
              </a:lnSpc>
              <a:buFont typeface="Arial" panose="020B0604020202020204" pitchFamily="34" charset="0"/>
              <a:buChar char="•"/>
            </a:pPr>
            <a:r>
              <a:rPr kumimoji="1" lang="zh-TW" altLang="en-US" sz="2400" dirty="0">
                <a:latin typeface="微軟正黑體" panose="020B0604030504040204" pitchFamily="34" charset="-120"/>
                <a:ea typeface="微軟正黑體" panose="020B0604030504040204" pitchFamily="34" charset="-120"/>
              </a:rPr>
              <a:t>參加</a:t>
            </a:r>
            <a:r>
              <a:rPr kumimoji="1" lang="en-US" altLang="zh-TW" sz="2400" dirty="0">
                <a:latin typeface="微軟正黑體" panose="020B0604030504040204" pitchFamily="34" charset="-120"/>
                <a:ea typeface="微軟正黑體" panose="020B0604030504040204" pitchFamily="34" charset="-120"/>
              </a:rPr>
              <a:t>2019</a:t>
            </a:r>
            <a:r>
              <a:rPr kumimoji="1" lang="zh-TW" altLang="en-US" sz="2400" dirty="0">
                <a:latin typeface="微軟正黑體" panose="020B0604030504040204" pitchFamily="34" charset="-120"/>
                <a:ea typeface="微軟正黑體" panose="020B0604030504040204" pitchFamily="34" charset="-120"/>
              </a:rPr>
              <a:t>大專校院資訊應用服務創新應用競賽</a:t>
            </a:r>
          </a:p>
        </p:txBody>
      </p:sp>
      <p:sp>
        <p:nvSpPr>
          <p:cNvPr id="2" name="投影片編號版面配置區 1">
            <a:extLst>
              <a:ext uri="{FF2B5EF4-FFF2-40B4-BE49-F238E27FC236}">
                <a16:creationId xmlns:a16="http://schemas.microsoft.com/office/drawing/2014/main" id="{E319DFD0-1671-3240-92A8-6332ABE554C5}"/>
              </a:ext>
            </a:extLst>
          </p:cNvPr>
          <p:cNvSpPr>
            <a:spLocks noGrp="1"/>
          </p:cNvSpPr>
          <p:nvPr>
            <p:ph type="sldNum" sz="quarter" idx="12"/>
          </p:nvPr>
        </p:nvSpPr>
        <p:spPr/>
        <p:txBody>
          <a:bodyPr/>
          <a:lstStyle/>
          <a:p>
            <a:fld id="{D4D8F46E-C503-47DA-B390-84F760ECC2E1}" type="slidenum">
              <a:rPr lang="zh-TW" altLang="en-US" smtClean="0"/>
              <a:t>20</a:t>
            </a:fld>
            <a:endParaRPr lang="zh-TW" altLang="en-US"/>
          </a:p>
        </p:txBody>
      </p:sp>
      <p:pic>
        <p:nvPicPr>
          <p:cNvPr id="3" name="圖片 2">
            <a:extLst>
              <a:ext uri="{FF2B5EF4-FFF2-40B4-BE49-F238E27FC236}">
                <a16:creationId xmlns:a16="http://schemas.microsoft.com/office/drawing/2014/main" id="{2067CA1E-DC2E-004E-879B-9838DD8FD523}"/>
              </a:ext>
            </a:extLst>
          </p:cNvPr>
          <p:cNvPicPr>
            <a:picLocks noChangeAspect="1"/>
          </p:cNvPicPr>
          <p:nvPr/>
        </p:nvPicPr>
        <p:blipFill>
          <a:blip r:embed="rId3"/>
          <a:stretch>
            <a:fillRect/>
          </a:stretch>
        </p:blipFill>
        <p:spPr>
          <a:xfrm>
            <a:off x="467544" y="3898205"/>
            <a:ext cx="8316416" cy="2340548"/>
          </a:xfrm>
          <a:prstGeom prst="rect">
            <a:avLst/>
          </a:prstGeom>
        </p:spPr>
      </p:pic>
    </p:spTree>
    <p:extLst>
      <p:ext uri="{BB962C8B-B14F-4D97-AF65-F5344CB8AC3E}">
        <p14:creationId xmlns:p14="http://schemas.microsoft.com/office/powerpoint/2010/main" val="2697001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參考資料</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6" name="文字方塊 5"/>
          <p:cNvSpPr txBox="1"/>
          <p:nvPr/>
        </p:nvSpPr>
        <p:spPr>
          <a:xfrm>
            <a:off x="179512" y="764704"/>
            <a:ext cx="10081120" cy="7833811"/>
          </a:xfrm>
          <a:prstGeom prst="rect">
            <a:avLst/>
          </a:prstGeom>
          <a:noFill/>
        </p:spPr>
        <p:txBody>
          <a:bodyPr wrap="square" rtlCol="0">
            <a:spAutoFit/>
          </a:bodyPr>
          <a:lstStyle/>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3"/>
              </a:rPr>
              <a:t>https://csr.cw.com.tw/article/40617</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4"/>
              </a:rPr>
              <a:t>https://www.cw.com.tw/article/article.action?id=5081040</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5"/>
              </a:rPr>
              <a:t>https://www.cw.com.tw/article/article.action?id=5094095</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6"/>
              </a:rPr>
              <a:t>https://www.ndhu.edu.tw/files/16-1000-110631.php?Lang=zh-tw</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7"/>
              </a:rPr>
              <a:t>https://data.gov.tw/dataset/79991</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8"/>
              </a:rPr>
              <a:t>https://hearty.me/sla</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9"/>
              </a:rPr>
              <a:t>https://azure.microsoft.com/zh-tw/support/legal/sla/cloud-services/v1_5/</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latin typeface="微軟正黑體" panose="020B0604030504040204" pitchFamily="34" charset="-120"/>
                <a:ea typeface="微軟正黑體" panose="020B0604030504040204" pitchFamily="34" charset="-120"/>
                <a:hlinkClick r:id="rId10"/>
              </a:rPr>
              <a:t>https://gsuite.google.com/intl/zh-TW/terms/sla.html</a:t>
            </a:r>
            <a:endParaRPr lang="en-US" altLang="zh-TW" sz="1600" dirty="0">
              <a:latin typeface="微軟正黑體" panose="020B0604030504040204" pitchFamily="34" charset="-120"/>
              <a:ea typeface="微軟正黑體" panose="020B0604030504040204" pitchFamily="34" charset="-120"/>
            </a:endParaRPr>
          </a:p>
          <a:p>
            <a:pPr marL="285750" indent="-285750">
              <a:lnSpc>
                <a:spcPts val="3200"/>
              </a:lnSpc>
              <a:buFont typeface="Arial" panose="020B0604020202020204" pitchFamily="34" charset="0"/>
              <a:buChar char="•"/>
            </a:pPr>
            <a:r>
              <a:rPr lang="en-US" altLang="zh-TW" sz="1600" dirty="0">
                <a:hlinkClick r:id="rId11"/>
              </a:rPr>
              <a:t>https://www.iii.org.tw/Product/TechLensDtl.aspx?tp_sqno=%2FQHg%2FwV</a:t>
            </a:r>
          </a:p>
          <a:p>
            <a:pPr>
              <a:lnSpc>
                <a:spcPts val="3200"/>
              </a:lnSpc>
            </a:pPr>
            <a:r>
              <a:rPr lang="zh-TW" altLang="en-US" sz="1600" dirty="0">
                <a:hlinkClick r:id="rId11"/>
              </a:rPr>
              <a:t>      </a:t>
            </a:r>
            <a:r>
              <a:rPr lang="en-US" altLang="zh-TW" sz="1600" dirty="0">
                <a:hlinkClick r:id="rId11"/>
              </a:rPr>
              <a:t>xPKXo751TWS4vNA__&amp;fm_sqno=72</a:t>
            </a:r>
            <a:endParaRPr lang="en-US" altLang="zh-TW" sz="1600" dirty="0"/>
          </a:p>
          <a:p>
            <a:pPr marL="285750" indent="-285750">
              <a:lnSpc>
                <a:spcPts val="3200"/>
              </a:lnSpc>
              <a:buFont typeface="Arial" panose="020B0604020202020204" pitchFamily="34" charset="0"/>
              <a:buChar char="•"/>
            </a:pPr>
            <a:r>
              <a:rPr lang="en-US" altLang="zh-TW" sz="1600" dirty="0">
                <a:hlinkClick r:id="rId12"/>
              </a:rPr>
              <a:t>https://kknews.cc/zh-tw/tech/8n5byq.html</a:t>
            </a:r>
            <a:endParaRPr lang="en-US" altLang="zh-TW" sz="1600" dirty="0"/>
          </a:p>
          <a:p>
            <a:pPr marL="285750" indent="-285750">
              <a:lnSpc>
                <a:spcPts val="3200"/>
              </a:lnSpc>
              <a:buFont typeface="Arial" panose="020B0604020202020204" pitchFamily="34" charset="0"/>
              <a:buChar char="•"/>
            </a:pPr>
            <a:r>
              <a:rPr lang="en-US" altLang="zh-TW" sz="1600" dirty="0">
                <a:hlinkClick r:id="rId13"/>
              </a:rPr>
              <a:t>https://en.wikipedia.org/wiki/OnStar#OnStar_FMV_(For_My_Vehicle)</a:t>
            </a:r>
            <a:endParaRPr lang="en-US" altLang="zh-TW" sz="1600" dirty="0"/>
          </a:p>
          <a:p>
            <a:pPr marL="285750" indent="-285750">
              <a:lnSpc>
                <a:spcPts val="3200"/>
              </a:lnSpc>
              <a:buFont typeface="Arial" panose="020B0604020202020204" pitchFamily="34" charset="0"/>
              <a:buChar char="•"/>
            </a:pPr>
            <a:r>
              <a:rPr lang="en-US" altLang="zh-TW" sz="1600" dirty="0">
                <a:hlinkClick r:id="rId14"/>
              </a:rPr>
              <a:t>https://technews.tw/2016/01/27/uber-using-smartphone-gyrometer-data-to-monitor-speeding-drivers/</a:t>
            </a:r>
            <a:endParaRPr lang="en-US" altLang="zh-TW" sz="1600" dirty="0"/>
          </a:p>
          <a:p>
            <a:pPr marL="285750" indent="-285750">
              <a:lnSpc>
                <a:spcPts val="3200"/>
              </a:lnSpc>
              <a:buFont typeface="Arial" panose="020B0604020202020204" pitchFamily="34" charset="0"/>
              <a:buChar char="•"/>
            </a:pPr>
            <a:r>
              <a:rPr lang="en-US" altLang="zh-TW" sz="1600" dirty="0">
                <a:hlinkClick r:id="rId15"/>
              </a:rPr>
              <a:t>https://www.2cm.com.tw/2cm/zh-tw/magazine/-Technology/C10DFDC279754738B30643DF55CA3B6B</a:t>
            </a:r>
            <a:endParaRPr lang="en-US" altLang="zh-TW" sz="1600" dirty="0"/>
          </a:p>
          <a:p>
            <a:pPr marL="285750" indent="-285750">
              <a:lnSpc>
                <a:spcPts val="3200"/>
              </a:lnSpc>
              <a:buFont typeface="Arial" panose="020B0604020202020204" pitchFamily="34" charset="0"/>
              <a:buChar char="•"/>
            </a:pPr>
            <a:r>
              <a:rPr lang="en-US" altLang="zh-TW" sz="1600" dirty="0">
                <a:hlinkClick r:id="rId16"/>
              </a:rPr>
              <a:t>https://kknews.cc/zh-tw/tech/53653vk.html</a:t>
            </a:r>
            <a:endParaRPr lang="en-US" altLang="zh-TW" sz="1600" dirty="0"/>
          </a:p>
          <a:p>
            <a:pPr marL="285750" indent="-285750">
              <a:lnSpc>
                <a:spcPts val="3200"/>
              </a:lnSpc>
              <a:buFont typeface="Arial" panose="020B0604020202020204" pitchFamily="34" charset="0"/>
              <a:buChar char="•"/>
            </a:pPr>
            <a:endParaRPr lang="en-US" altLang="zh-TW" sz="1600" dirty="0"/>
          </a:p>
          <a:p>
            <a:pPr marL="285750" indent="-285750">
              <a:lnSpc>
                <a:spcPts val="3200"/>
              </a:lnSpc>
              <a:buFont typeface="Arial" panose="020B0604020202020204" pitchFamily="34" charset="0"/>
              <a:buChar char="•"/>
            </a:pPr>
            <a:endParaRPr lang="en-US" altLang="zh-TW" sz="1600" dirty="0"/>
          </a:p>
          <a:p>
            <a:pPr marL="285750" indent="-285750">
              <a:lnSpc>
                <a:spcPts val="3200"/>
              </a:lnSpc>
              <a:buFont typeface="Arial" panose="020B0604020202020204" pitchFamily="34" charset="0"/>
              <a:buChar char="•"/>
            </a:pPr>
            <a:endParaRPr lang="en-US" altLang="zh-TW" sz="1600" dirty="0"/>
          </a:p>
          <a:p>
            <a:pPr marL="285750" indent="-285750">
              <a:lnSpc>
                <a:spcPts val="3200"/>
              </a:lnSpc>
              <a:buFont typeface="Arial" panose="020B0604020202020204" pitchFamily="34" charset="0"/>
              <a:buChar char="•"/>
            </a:pPr>
            <a:endParaRPr lang="en-US" altLang="zh-TW" sz="16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AAF48C69-50FC-C641-89DD-FF6AED7BD601}"/>
              </a:ext>
            </a:extLst>
          </p:cNvPr>
          <p:cNvSpPr>
            <a:spLocks noGrp="1"/>
          </p:cNvSpPr>
          <p:nvPr>
            <p:ph type="sldNum" sz="quarter" idx="12"/>
          </p:nvPr>
        </p:nvSpPr>
        <p:spPr/>
        <p:txBody>
          <a:bodyPr/>
          <a:lstStyle/>
          <a:p>
            <a:fld id="{D4D8F46E-C503-47DA-B390-84F760ECC2E1}" type="slidenum">
              <a:rPr lang="zh-TW" altLang="en-US" smtClean="0"/>
              <a:t>21</a:t>
            </a:fld>
            <a:endParaRPr lang="zh-TW" altLang="en-US"/>
          </a:p>
        </p:txBody>
      </p:sp>
    </p:spTree>
    <p:extLst>
      <p:ext uri="{BB962C8B-B14F-4D97-AF65-F5344CB8AC3E}">
        <p14:creationId xmlns:p14="http://schemas.microsoft.com/office/powerpoint/2010/main" val="410608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93C1305-5248-254B-AC19-3E6B062B4E39}"/>
              </a:ext>
            </a:extLst>
          </p:cNvPr>
          <p:cNvSpPr>
            <a:spLocks noGrp="1"/>
          </p:cNvSpPr>
          <p:nvPr>
            <p:ph type="sldNum" sz="quarter" idx="12"/>
          </p:nvPr>
        </p:nvSpPr>
        <p:spPr/>
        <p:txBody>
          <a:bodyPr/>
          <a:lstStyle/>
          <a:p>
            <a:fld id="{D4D8F46E-C503-47DA-B390-84F760ECC2E1}" type="slidenum">
              <a:rPr lang="zh-TW" altLang="en-US" smtClean="0"/>
              <a:t>22</a:t>
            </a:fld>
            <a:endParaRPr lang="zh-TW" altLang="en-US"/>
          </a:p>
        </p:txBody>
      </p:sp>
      <p:sp>
        <p:nvSpPr>
          <p:cNvPr id="6" name="文字方塊 5">
            <a:extLst>
              <a:ext uri="{FF2B5EF4-FFF2-40B4-BE49-F238E27FC236}">
                <a16:creationId xmlns:a16="http://schemas.microsoft.com/office/drawing/2014/main" id="{498A4A25-8C6A-474F-9CF4-BF0F5C634FCF}"/>
              </a:ext>
            </a:extLst>
          </p:cNvPr>
          <p:cNvSpPr txBox="1"/>
          <p:nvPr/>
        </p:nvSpPr>
        <p:spPr>
          <a:xfrm>
            <a:off x="309676" y="188640"/>
            <a:ext cx="2246100" cy="707886"/>
          </a:xfrm>
          <a:prstGeom prst="rect">
            <a:avLst/>
          </a:prstGeom>
          <a:noFill/>
        </p:spPr>
        <p:txBody>
          <a:bodyPr wrap="square" rtlCol="0">
            <a:spAutoFit/>
          </a:bodyPr>
          <a:lstStyle/>
          <a:p>
            <a:r>
              <a:rPr lang="zh-CN" altLang="en-US" sz="4000" b="1" dirty="0">
                <a:solidFill>
                  <a:schemeClr val="accent1">
                    <a:lumMod val="75000"/>
                  </a:schemeClr>
                </a:solidFill>
                <a:latin typeface="微軟正黑體" panose="020B0604030504040204" pitchFamily="34" charset="-120"/>
                <a:ea typeface="微軟正黑體" panose="020B0604030504040204" pitchFamily="34" charset="-120"/>
              </a:rPr>
              <a:t>自我評鑑</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5" name="內容版面配置區 4">
            <a:extLst>
              <a:ext uri="{FF2B5EF4-FFF2-40B4-BE49-F238E27FC236}">
                <a16:creationId xmlns:a16="http://schemas.microsoft.com/office/drawing/2014/main" id="{3DCE95CA-7E0B-1748-927A-C28B3B19EF25}"/>
              </a:ext>
            </a:extLst>
          </p:cNvPr>
          <p:cNvSpPr>
            <a:spLocks noGrp="1"/>
          </p:cNvSpPr>
          <p:nvPr>
            <p:ph idx="1"/>
          </p:nvPr>
        </p:nvSpPr>
        <p:spPr>
          <a:xfrm>
            <a:off x="457200" y="896526"/>
            <a:ext cx="8229600" cy="4525963"/>
          </a:xfrm>
        </p:spPr>
        <p:txBody>
          <a:bodyPr>
            <a:normAutofit/>
          </a:bodyPr>
          <a:lstStyle/>
          <a:p>
            <a:r>
              <a:rPr lang="zh-TW" altLang="en-US" sz="1800" dirty="0">
                <a:latin typeface="Microsoft JhengHei" panose="020B0604030504040204" pitchFamily="34" charset="-120"/>
                <a:ea typeface="Microsoft JhengHei" panose="020B0604030504040204" pitchFamily="34" charset="-120"/>
              </a:rPr>
              <a:t>前期我們做了大量的調查，研究了現有政策以及服務，並評估各種改進的可行性。</a:t>
            </a:r>
            <a:endParaRPr lang="en-US" altLang="zh-TW" sz="1800" dirty="0">
              <a:latin typeface="Microsoft JhengHei" panose="020B0604030504040204" pitchFamily="34" charset="-120"/>
              <a:ea typeface="Microsoft JhengHei" panose="020B0604030504040204" pitchFamily="34" charset="-120"/>
            </a:endParaRPr>
          </a:p>
          <a:p>
            <a:endParaRPr lang="en-US" altLang="zh-CN" sz="1800" dirty="0">
              <a:latin typeface="Microsoft JhengHei" panose="020B0604030504040204" pitchFamily="34" charset="-120"/>
              <a:ea typeface="Microsoft JhengHei" panose="020B0604030504040204" pitchFamily="34" charset="-120"/>
            </a:endParaRPr>
          </a:p>
          <a:p>
            <a:r>
              <a:rPr lang="zh-CN" altLang="en-US" sz="1800" dirty="0">
                <a:latin typeface="Microsoft JhengHei" panose="020B0604030504040204" pitchFamily="34" charset="-120"/>
                <a:ea typeface="Microsoft JhengHei" panose="020B0604030504040204" pitchFamily="34" charset="-120"/>
              </a:rPr>
              <a:t>中期開始執行計畫</a:t>
            </a:r>
            <a:r>
              <a:rPr lang="zh-TW" altLang="en-US" sz="1800" dirty="0">
                <a:latin typeface="Microsoft JhengHei" panose="020B0604030504040204" pitchFamily="34" charset="-120"/>
                <a:ea typeface="Microsoft JhengHei" panose="020B0604030504040204" pitchFamily="34" charset="-120"/>
              </a:rPr>
              <a:t>，同時繼續研究其他現有的服務，並以手機應用程式呈現計畫結果。</a:t>
            </a:r>
            <a:endParaRPr lang="en-US" altLang="zh-TW" sz="1800" dirty="0">
              <a:latin typeface="Microsoft JhengHei" panose="020B0604030504040204" pitchFamily="34" charset="-120"/>
              <a:ea typeface="Microsoft JhengHei" panose="020B0604030504040204" pitchFamily="34" charset="-120"/>
            </a:endParaRPr>
          </a:p>
          <a:p>
            <a:endParaRPr lang="en-US" altLang="zh-TW" sz="1800" dirty="0">
              <a:latin typeface="Microsoft JhengHei" panose="020B0604030504040204" pitchFamily="34" charset="-120"/>
              <a:ea typeface="Microsoft JhengHei" panose="020B0604030504040204" pitchFamily="34" charset="-120"/>
            </a:endParaRPr>
          </a:p>
          <a:p>
            <a:r>
              <a:rPr lang="zh-TW" altLang="en-US" sz="1800" dirty="0">
                <a:latin typeface="Microsoft JhengHei" panose="020B0604030504040204" pitchFamily="34" charset="-120"/>
                <a:ea typeface="Microsoft JhengHei" panose="020B0604030504040204" pitchFamily="34" charset="-120"/>
              </a:rPr>
              <a:t>後期規劃後續的加值服務及優化應用程式，並研究其他如保險業務</a:t>
            </a:r>
            <a:r>
              <a:rPr lang="zh-CN" altLang="en-US" sz="1800" dirty="0">
                <a:latin typeface="微軟正黑體" panose="020B0604030504040204" pitchFamily="34" charset="-120"/>
                <a:ea typeface="微軟正黑體" panose="020B0604030504040204" pitchFamily="34" charset="-120"/>
              </a:rPr>
              <a:t>、手機陀螺儀</a:t>
            </a:r>
            <a:r>
              <a:rPr lang="zh-TW" altLang="en-US" sz="1800" dirty="0">
                <a:latin typeface="微軟正黑體" panose="020B0604030504040204" pitchFamily="34" charset="-120"/>
                <a:ea typeface="微軟正黑體" panose="020B0604030504040204" pitchFamily="34" charset="-120"/>
              </a:rPr>
              <a:t> </a:t>
            </a:r>
            <a:r>
              <a:rPr lang="en-US" altLang="zh-CN" sz="1800" dirty="0">
                <a:latin typeface="微軟正黑體" panose="020B0604030504040204" pitchFamily="34" charset="-120"/>
                <a:ea typeface="微軟正黑體" panose="020B0604030504040204" pitchFamily="34" charset="-120"/>
              </a:rPr>
              <a:t>…</a:t>
            </a:r>
            <a:r>
              <a:rPr lang="zh-TW" altLang="en-US" sz="1800" dirty="0">
                <a:latin typeface="微軟正黑體" panose="020B0604030504040204" pitchFamily="34" charset="-120"/>
                <a:ea typeface="微軟正黑體" panose="020B0604030504040204" pitchFamily="34" charset="-120"/>
              </a:rPr>
              <a:t> 等等的服務及功能，評估擴展的可能性，並分析實驗數據。</a:t>
            </a:r>
            <a:endParaRPr lang="en-US" altLang="zh-TW" sz="1800" dirty="0">
              <a:latin typeface="微軟正黑體" panose="020B0604030504040204" pitchFamily="34" charset="-120"/>
              <a:ea typeface="微軟正黑體" panose="020B0604030504040204" pitchFamily="34" charset="-120"/>
            </a:endParaRPr>
          </a:p>
          <a:p>
            <a:endParaRPr lang="en-US" altLang="zh-TW" sz="1800" dirty="0">
              <a:latin typeface="微軟正黑體" panose="020B0604030504040204" pitchFamily="34" charset="-120"/>
              <a:ea typeface="微軟正黑體" panose="020B0604030504040204" pitchFamily="34" charset="-120"/>
            </a:endParaRPr>
          </a:p>
          <a:p>
            <a:r>
              <a:rPr lang="zh-CN" altLang="en-US" sz="1800" dirty="0">
                <a:latin typeface="Microsoft JhengHei" panose="020B0604030504040204" pitchFamily="34" charset="-120"/>
                <a:ea typeface="Microsoft JhengHei" panose="020B0604030504040204" pitchFamily="34" charset="-120"/>
              </a:rPr>
              <a:t>自我評量為</a:t>
            </a:r>
            <a:r>
              <a:rPr lang="en-US" altLang="zh-CN" sz="1800" dirty="0">
                <a:latin typeface="Microsoft JhengHei" panose="020B0604030504040204" pitchFamily="34" charset="-120"/>
                <a:ea typeface="Microsoft JhengHei" panose="020B0604030504040204" pitchFamily="34" charset="-120"/>
              </a:rPr>
              <a:t> 90</a:t>
            </a:r>
            <a:r>
              <a:rPr lang="zh-TW" altLang="en-US" sz="1800" dirty="0">
                <a:latin typeface="Microsoft JhengHei" panose="020B0604030504040204" pitchFamily="34" charset="-120"/>
                <a:ea typeface="Microsoft JhengHei" panose="020B0604030504040204" pitchFamily="34" charset="-120"/>
              </a:rPr>
              <a:t> 分以上，因為這門課不僅學到如何找尋一個好的切入點，並團隊式</a:t>
            </a:r>
            <a:r>
              <a:rPr lang="zh-CN" altLang="en-US" sz="1800" dirty="0">
                <a:latin typeface="Microsoft JhengHei" panose="020B0604030504040204" pitchFamily="34" charset="-120"/>
                <a:ea typeface="Microsoft JhengHei" panose="020B0604030504040204" pitchFamily="34" charset="-120"/>
              </a:rPr>
              <a:t>的進行分工</a:t>
            </a:r>
            <a:r>
              <a:rPr lang="zh-TW" altLang="en-US" sz="1800" dirty="0">
                <a:latin typeface="Microsoft JhengHei" panose="020B0604030504040204" pitchFamily="34" charset="-120"/>
                <a:ea typeface="Microsoft JhengHei" panose="020B0604030504040204" pitchFamily="34" charset="-120"/>
              </a:rPr>
              <a:t>調查社會中欠缺的需求服務以及評估是否為好的商業模式和後續發展，最後將腦中的想法透過程式的方式實現。感謝老師的指導與建議。</a:t>
            </a:r>
            <a:endParaRPr lang="en-US" altLang="zh-TW" sz="18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47741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發想動機</a:t>
            </a:r>
          </a:p>
        </p:txBody>
      </p:sp>
      <p:sp>
        <p:nvSpPr>
          <p:cNvPr id="6" name="文字方塊 5"/>
          <p:cNvSpPr txBox="1"/>
          <p:nvPr/>
        </p:nvSpPr>
        <p:spPr>
          <a:xfrm>
            <a:off x="467544" y="1103078"/>
            <a:ext cx="10081120" cy="2100447"/>
          </a:xfrm>
          <a:prstGeom prst="rect">
            <a:avLst/>
          </a:prstGeom>
          <a:noFill/>
        </p:spPr>
        <p:txBody>
          <a:bodyPr wrap="square" rtlCol="0">
            <a:spAutoFit/>
          </a:bodyPr>
          <a:lstStyle/>
          <a:p>
            <a:pPr marL="342900" indent="-342900">
              <a:lnSpc>
                <a:spcPts val="3200"/>
              </a:lnSpc>
              <a:buFont typeface="Arial" pitchFamily="34" charset="0"/>
              <a:buChar char="•"/>
            </a:pPr>
            <a:r>
              <a:rPr lang="en-US" altLang="zh-TW" sz="2000" dirty="0">
                <a:latin typeface="微軟正黑體" panose="020B0604030504040204" pitchFamily="34" charset="-120"/>
                <a:ea typeface="微軟正黑體" panose="020B0604030504040204" pitchFamily="34" charset="-120"/>
              </a:rPr>
              <a:t>WHO</a:t>
            </a:r>
            <a:r>
              <a:rPr lang="zh-TW" altLang="en-US" sz="2000" dirty="0">
                <a:latin typeface="微軟正黑體" panose="020B0604030504040204" pitchFamily="34" charset="-120"/>
                <a:ea typeface="微軟正黑體" panose="020B0604030504040204" pitchFamily="34" charset="-120"/>
              </a:rPr>
              <a:t> 指出交通事故為全球第五大死因</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台灣交通事故死亡率為東亞最高</a:t>
            </a:r>
            <a:endParaRPr lang="en-US" altLang="zh-TW" sz="2000" b="1"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台灣每年有</a:t>
            </a:r>
            <a:r>
              <a:rPr lang="en-US" altLang="zh-TW" sz="2000" dirty="0">
                <a:latin typeface="微軟正黑體" panose="020B0604030504040204" pitchFamily="34" charset="-120"/>
                <a:ea typeface="微軟正黑體" panose="020B0604030504040204" pitchFamily="34" charset="-120"/>
              </a:rPr>
              <a:t>400</a:t>
            </a:r>
            <a:r>
              <a:rPr lang="zh-TW" altLang="en-US" sz="2000" dirty="0">
                <a:latin typeface="微軟正黑體" panose="020B0604030504040204" pitchFamily="34" charset="-120"/>
                <a:ea typeface="微軟正黑體" panose="020B0604030504040204" pitchFamily="34" charset="-120"/>
              </a:rPr>
              <a:t>多位大學生因車禍喪生</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交通部「</a:t>
            </a:r>
            <a:r>
              <a:rPr lang="en-US" altLang="zh-TW" sz="2000" dirty="0">
                <a:latin typeface="微軟正黑體" panose="020B0604030504040204" pitchFamily="34" charset="-120"/>
                <a:ea typeface="微軟正黑體" panose="020B0604030504040204" pitchFamily="34" charset="-120"/>
              </a:rPr>
              <a:t>ITS</a:t>
            </a:r>
            <a:r>
              <a:rPr lang="zh-TW" altLang="en-US" sz="2000" dirty="0">
                <a:latin typeface="微軟正黑體" panose="020B0604030504040204" pitchFamily="34" charset="-120"/>
                <a:ea typeface="微軟正黑體" panose="020B0604030504040204" pitchFamily="34" charset="-120"/>
              </a:rPr>
              <a:t>智慧運輸網路大調查」高達</a:t>
            </a:r>
            <a:r>
              <a:rPr lang="en-US" altLang="zh-TW" sz="2000" dirty="0">
                <a:latin typeface="微軟正黑體" panose="020B0604030504040204" pitchFamily="34" charset="-120"/>
                <a:ea typeface="微軟正黑體" panose="020B0604030504040204" pitchFamily="34" charset="-120"/>
              </a:rPr>
              <a:t>49.9%</a:t>
            </a:r>
            <a:r>
              <a:rPr lang="zh-TW" altLang="en-US" sz="2000" dirty="0">
                <a:latin typeface="微軟正黑體" panose="020B0604030504040204" pitchFamily="34" charset="-120"/>
                <a:ea typeface="微軟正黑體" panose="020B0604030504040204" pitchFamily="34" charset="-120"/>
              </a:rPr>
              <a:t>的受訪比例認為</a:t>
            </a:r>
            <a:endParaRPr lang="en-US" altLang="zh-TW" sz="2000" dirty="0">
              <a:latin typeface="微軟正黑體" panose="020B0604030504040204" pitchFamily="34" charset="-120"/>
              <a:ea typeface="微軟正黑體" panose="020B0604030504040204" pitchFamily="34" charset="-120"/>
            </a:endParaRPr>
          </a:p>
          <a:p>
            <a:pPr>
              <a:lnSpc>
                <a:spcPts val="3200"/>
              </a:lnSpc>
            </a:pPr>
            <a:r>
              <a:rPr lang="zh-TW" altLang="en-US" sz="2000" dirty="0">
                <a:latin typeface="微軟正黑體" panose="020B0604030504040204" pitchFamily="34" charset="-120"/>
                <a:ea typeface="微軟正黑體" panose="020B0604030504040204" pitchFamily="34" charset="-120"/>
              </a:rPr>
              <a:t>   「減少交通事故發生」是「政府在智慧運輸上可改進之處」關鍵重點。</a:t>
            </a:r>
            <a:endParaRPr lang="en-US" altLang="zh-TW" sz="2000" dirty="0">
              <a:latin typeface="微軟正黑體" panose="020B0604030504040204" pitchFamily="34" charset="-120"/>
              <a:ea typeface="微軟正黑體" panose="020B0604030504040204" pitchFamily="34" charset="-120"/>
            </a:endParaRPr>
          </a:p>
        </p:txBody>
      </p:sp>
      <p:grpSp>
        <p:nvGrpSpPr>
          <p:cNvPr id="3" name="群組 2">
            <a:extLst>
              <a:ext uri="{FF2B5EF4-FFF2-40B4-BE49-F238E27FC236}">
                <a16:creationId xmlns:a16="http://schemas.microsoft.com/office/drawing/2014/main" id="{162A1A3F-E9BE-9E45-B111-78A9469AF82F}"/>
              </a:ext>
            </a:extLst>
          </p:cNvPr>
          <p:cNvGrpSpPr/>
          <p:nvPr/>
        </p:nvGrpSpPr>
        <p:grpSpPr>
          <a:xfrm>
            <a:off x="309676" y="3586922"/>
            <a:ext cx="8438861" cy="2951990"/>
            <a:chOff x="333949" y="3662567"/>
            <a:chExt cx="8438861" cy="2951990"/>
          </a:xfrm>
        </p:grpSpPr>
        <p:pic>
          <p:nvPicPr>
            <p:cNvPr id="2050" name="Picture 2"/>
            <p:cNvPicPr>
              <a:picLocks noChangeAspect="1" noChangeArrowheads="1"/>
            </p:cNvPicPr>
            <p:nvPr/>
          </p:nvPicPr>
          <p:blipFill>
            <a:blip r:embed="rId3">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4824952" y="3665948"/>
              <a:ext cx="3947858" cy="2948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clrChange>
                <a:clrFrom>
                  <a:srgbClr val="F5F5F5"/>
                </a:clrFrom>
                <a:clrTo>
                  <a:srgbClr val="F5F5F5">
                    <a:alpha val="0"/>
                  </a:srgbClr>
                </a:clrTo>
              </a:clrChange>
              <a:extLst>
                <a:ext uri="{28A0092B-C50C-407E-A947-70E740481C1C}">
                  <a14:useLocalDpi xmlns:a14="http://schemas.microsoft.com/office/drawing/2010/main" val="0"/>
                </a:ext>
              </a:extLst>
            </a:blip>
            <a:srcRect/>
            <a:stretch>
              <a:fillRect/>
            </a:stretch>
          </p:blipFill>
          <p:spPr bwMode="auto">
            <a:xfrm>
              <a:off x="333949" y="3662567"/>
              <a:ext cx="4493572" cy="2924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投影片編號版面配置區 1">
            <a:extLst>
              <a:ext uri="{FF2B5EF4-FFF2-40B4-BE49-F238E27FC236}">
                <a16:creationId xmlns:a16="http://schemas.microsoft.com/office/drawing/2014/main" id="{52758CDA-B7C9-C94F-A6E6-ECB6F5744504}"/>
              </a:ext>
            </a:extLst>
          </p:cNvPr>
          <p:cNvSpPr>
            <a:spLocks noGrp="1"/>
          </p:cNvSpPr>
          <p:nvPr>
            <p:ph type="sldNum" sz="quarter" idx="12"/>
          </p:nvPr>
        </p:nvSpPr>
        <p:spPr/>
        <p:txBody>
          <a:bodyPr/>
          <a:lstStyle/>
          <a:p>
            <a:fld id="{D4D8F46E-C503-47DA-B390-84F760ECC2E1}" type="slidenum">
              <a:rPr lang="zh-TW" altLang="en-US" smtClean="0"/>
              <a:t>3</a:t>
            </a:fld>
            <a:endParaRPr lang="zh-TW" altLang="en-US"/>
          </a:p>
        </p:txBody>
      </p:sp>
      <p:sp>
        <p:nvSpPr>
          <p:cNvPr id="8" name="矩形 7">
            <a:extLst>
              <a:ext uri="{FF2B5EF4-FFF2-40B4-BE49-F238E27FC236}">
                <a16:creationId xmlns:a16="http://schemas.microsoft.com/office/drawing/2014/main" id="{CEB2B1C3-3325-4346-A764-AF514F98DD75}"/>
              </a:ext>
            </a:extLst>
          </p:cNvPr>
          <p:cNvSpPr/>
          <p:nvPr/>
        </p:nvSpPr>
        <p:spPr>
          <a:xfrm>
            <a:off x="3059832" y="6454164"/>
            <a:ext cx="2745041" cy="416396"/>
          </a:xfrm>
          <a:prstGeom prst="rect">
            <a:avLst/>
          </a:prstGeom>
        </p:spPr>
        <p:txBody>
          <a:bodyPr wrap="square">
            <a:spAutoFit/>
          </a:bodyPr>
          <a:lstStyle/>
          <a:p>
            <a:pPr lvl="1" algn="ctr">
              <a:lnSpc>
                <a:spcPct val="150000"/>
              </a:lnSpc>
              <a:spcAft>
                <a:spcPts val="600"/>
              </a:spcAft>
            </a:pPr>
            <a:r>
              <a:rPr lang="zh-CN" altLang="en-US" sz="1600" dirty="0">
                <a:latin typeface="微軟正黑體" panose="020B0604030504040204" pitchFamily="34" charset="-120"/>
                <a:ea typeface="微軟正黑體" panose="020B0604030504040204" pitchFamily="34" charset="-120"/>
              </a:rPr>
              <a:t>圖</a:t>
            </a:r>
            <a:r>
              <a:rPr lang="en-US" altLang="zh-CN" sz="1600" dirty="0">
                <a:latin typeface="微軟正黑體" panose="020B0604030504040204" pitchFamily="34" charset="-120"/>
                <a:ea typeface="微軟正黑體" panose="020B0604030504040204" pitchFamily="34" charset="-120"/>
              </a:rPr>
              <a:t>1. </a:t>
            </a:r>
            <a:r>
              <a:rPr lang="zh-CN" altLang="en-US" sz="1600" dirty="0">
                <a:latin typeface="微軟正黑體" panose="020B0604030504040204" pitchFamily="34" charset="-120"/>
                <a:ea typeface="微軟正黑體" panose="020B0604030504040204" pitchFamily="34" charset="-120"/>
              </a:rPr>
              <a:t>行車死亡率統計圖</a:t>
            </a:r>
            <a:endParaRPr lang="en-US" altLang="zh-CN" sz="1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879916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309676" y="188640"/>
            <a:ext cx="368626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發想動機</a:t>
            </a:r>
          </a:p>
        </p:txBody>
      </p:sp>
      <p:sp>
        <p:nvSpPr>
          <p:cNvPr id="6" name="文字方塊 5"/>
          <p:cNvSpPr txBox="1"/>
          <p:nvPr/>
        </p:nvSpPr>
        <p:spPr>
          <a:xfrm>
            <a:off x="467544" y="1103078"/>
            <a:ext cx="10081120" cy="7024872"/>
          </a:xfrm>
          <a:prstGeom prst="rect">
            <a:avLst/>
          </a:prstGeom>
          <a:noFill/>
        </p:spPr>
        <p:txBody>
          <a:bodyPr wrap="square" rtlCol="0">
            <a:spAutoFit/>
          </a:bodyPr>
          <a:lstStyle/>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汽車保費計算之從人因數</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性別及年齡</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之缺失</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對安全守規則駕駛之相對公平不足</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建立汽車駕駛人之駕駛安全模式</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加入安全駕駛係數之保費折讓</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lvl="1">
              <a:lnSpc>
                <a:spcPts val="3200"/>
              </a:lnSpc>
            </a:pP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運輸業</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公車</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物流</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遊覽車等</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對職業駕駛人駕駛習慣之管理</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安全駕駛司機之奬勵</a:t>
            </a: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可以依整體安全駕駛係數得到保費折扣</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800100" lvl="1"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52758CDA-B7C9-C94F-A6E6-ECB6F5744504}"/>
              </a:ext>
            </a:extLst>
          </p:cNvPr>
          <p:cNvSpPr>
            <a:spLocks noGrp="1"/>
          </p:cNvSpPr>
          <p:nvPr>
            <p:ph type="sldNum" sz="quarter" idx="12"/>
          </p:nvPr>
        </p:nvSpPr>
        <p:spPr/>
        <p:txBody>
          <a:bodyPr/>
          <a:lstStyle/>
          <a:p>
            <a:fld id="{D4D8F46E-C503-47DA-B390-84F760ECC2E1}" type="slidenum">
              <a:rPr lang="zh-TW" altLang="en-US" smtClean="0"/>
              <a:t>4</a:t>
            </a:fld>
            <a:endParaRPr lang="zh-TW" altLang="en-US"/>
          </a:p>
        </p:txBody>
      </p:sp>
      <p:sp>
        <p:nvSpPr>
          <p:cNvPr id="4" name="Rectangle 3"/>
          <p:cNvSpPr>
            <a:spLocks noChangeArrowheads="1"/>
          </p:cNvSpPr>
          <p:nvPr/>
        </p:nvSpPr>
        <p:spPr bwMode="auto">
          <a:xfrm>
            <a:off x="251520" y="2420888"/>
            <a:ext cx="4288353"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第三人責任險計費公式</a:t>
            </a:r>
            <a:r>
              <a:rPr kumimoji="0" lang="x-none" altLang="x-none" b="1"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rPr>
              <a:t> </a:t>
            </a:r>
            <a:r>
              <a:rPr kumimoji="0" lang="x-none" altLang="x-none" sz="6600"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 </a:t>
            </a:r>
            <a:r>
              <a:rPr kumimoji="0" lang="x-none" altLang="x-none" sz="1400"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rPr>
              <a:t>                                 </a:t>
            </a:r>
            <a:r>
              <a:rPr kumimoji="0" lang="x-none" altLang="x-none" sz="1400" b="1" i="0" u="none" strike="noStrike" cap="none" normalizeH="0" baseline="0">
                <a:ln>
                  <a:noFill/>
                </a:ln>
                <a:solidFill>
                  <a:schemeClr val="tx1"/>
                </a:solidFill>
                <a:effectLst/>
                <a:latin typeface="Microsoft JhengHei" panose="020B0604030504040204" pitchFamily="34" charset="-120"/>
                <a:ea typeface="Microsoft JhengHei" panose="020B0604030504040204" pitchFamily="34" charset="-120"/>
              </a:rPr>
              <a:t> </a:t>
            </a:r>
            <a:endParaRPr kumimoji="0" lang="x-none" altLang="x-none" sz="1400" b="1" i="0" u="none" strike="noStrike" cap="none" normalizeH="0" baseline="0" dirty="0">
              <a:ln>
                <a:noFill/>
              </a:ln>
              <a:solidFill>
                <a:schemeClr val="tx1"/>
              </a:solidFill>
              <a:effectLst/>
              <a:latin typeface="Microsoft JhengHei" panose="020B0604030504040204" pitchFamily="34" charset="-120"/>
              <a:ea typeface="Microsoft JhengHei" panose="020B0604030504040204" pitchFamily="34" charset="-120"/>
            </a:endParaRPr>
          </a:p>
        </p:txBody>
      </p:sp>
      <p:pic>
        <p:nvPicPr>
          <p:cNvPr id="1028" name="Picture 4" descr="制險計算公式(剪裁後)"/>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5122"/>
          <a:stretch/>
        </p:blipFill>
        <p:spPr bwMode="auto">
          <a:xfrm>
            <a:off x="309676" y="3344524"/>
            <a:ext cx="8724900" cy="94857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9CF3738-BB35-AB4C-A6DE-F92EEE02B8E4}"/>
              </a:ext>
            </a:extLst>
          </p:cNvPr>
          <p:cNvSpPr/>
          <p:nvPr/>
        </p:nvSpPr>
        <p:spPr>
          <a:xfrm>
            <a:off x="251520" y="4293096"/>
            <a:ext cx="6174432" cy="584775"/>
          </a:xfrm>
          <a:prstGeom prst="rect">
            <a:avLst/>
          </a:prstGeom>
        </p:spPr>
        <p:txBody>
          <a:bodyPr wrap="square">
            <a:spAutoFit/>
          </a:bodyPr>
          <a:lstStyle/>
          <a:p>
            <a:pPr lvl="0" eaLnBrk="0" fontAlgn="base" hangingPunct="0">
              <a:spcBef>
                <a:spcPct val="0"/>
              </a:spcBef>
              <a:spcAft>
                <a:spcPct val="0"/>
              </a:spcAft>
            </a:pPr>
            <a:r>
              <a:rPr lang="x-none" altLang="x-none" sz="1600" b="1">
                <a:latin typeface="Microsoft JhengHei" panose="020B0604030504040204" pitchFamily="34" charset="-120"/>
                <a:ea typeface="Microsoft JhengHei" panose="020B0604030504040204" pitchFamily="34" charset="-120"/>
              </a:rPr>
              <a:t>註1: 381.94元為保險人之業務費用、5.86元為健全本保險之費用</a:t>
            </a:r>
          </a:p>
          <a:p>
            <a:pPr lvl="0" eaLnBrk="0" fontAlgn="base" hangingPunct="0">
              <a:spcBef>
                <a:spcPct val="0"/>
              </a:spcBef>
              <a:spcAft>
                <a:spcPct val="0"/>
              </a:spcAft>
            </a:pPr>
            <a:r>
              <a:rPr lang="x-none" altLang="x-none" sz="1600" b="1">
                <a:latin typeface="Microsoft JhengHei" panose="020B0604030504040204" pitchFamily="34" charset="-120"/>
                <a:ea typeface="Microsoft JhengHei" panose="020B0604030504040204" pitchFamily="34" charset="-120"/>
              </a:rPr>
              <a:t>註2: 3%為汽車特別補償基金提撥率，0.2%為安定基金提存率</a:t>
            </a:r>
            <a:endParaRPr lang="x-none" altLang="x-none" sz="1600" b="1"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54778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467544" y="1512079"/>
            <a:ext cx="10081120" cy="4934684"/>
          </a:xfrm>
          <a:prstGeom prst="rect">
            <a:avLst/>
          </a:prstGeom>
          <a:noFill/>
        </p:spPr>
        <p:txBody>
          <a:bodyPr wrap="square" rtlCol="0">
            <a:spAutoFit/>
          </a:bodyPr>
          <a:lstStyle/>
          <a:p>
            <a:endParaRPr lang="en-US" altLang="zh-TW" sz="2400" b="1" dirty="0">
              <a:latin typeface="微軟正黑體" panose="020B0604030504040204" pitchFamily="34" charset="-120"/>
              <a:ea typeface="微軟正黑體" panose="020B0604030504040204" pitchFamily="34" charset="-120"/>
            </a:endParaRPr>
          </a:p>
          <a:p>
            <a:r>
              <a:rPr lang="en-US" altLang="zh-TW" sz="2800" b="1" dirty="0">
                <a:latin typeface="微軟正黑體" panose="020B0604030504040204" pitchFamily="34" charset="-120"/>
                <a:ea typeface="微軟正黑體" panose="020B0604030504040204" pitchFamily="34" charset="-120"/>
              </a:rPr>
              <a:t>1.</a:t>
            </a:r>
            <a:r>
              <a:rPr lang="zh-TW" altLang="en-US" sz="2800" b="1" dirty="0">
                <a:latin typeface="微軟正黑體" panose="020B0604030504040204" pitchFamily="34" charset="-120"/>
                <a:ea typeface="微軟正黑體" panose="020B0604030504040204" pitchFamily="34" charset="-120"/>
              </a:rPr>
              <a:t> </a:t>
            </a:r>
            <a:r>
              <a:rPr lang="en-US" altLang="zh-TW" sz="2800" b="1" dirty="0" err="1">
                <a:latin typeface="微軟正黑體" panose="020B0604030504040204" pitchFamily="34" charset="-120"/>
                <a:ea typeface="微軟正黑體" panose="020B0604030504040204" pitchFamily="34" charset="-120"/>
              </a:rPr>
              <a:t>SafeGuardLite</a:t>
            </a:r>
            <a:r>
              <a:rPr lang="en-US" altLang="zh-TW" sz="2800" b="1" dirty="0">
                <a:latin typeface="微軟正黑體" panose="020B0604030504040204" pitchFamily="34" charset="-120"/>
                <a:ea typeface="微軟正黑體" panose="020B0604030504040204" pitchFamily="34" charset="-120"/>
              </a:rPr>
              <a:t> </a:t>
            </a:r>
            <a:r>
              <a:rPr lang="zh-TW" altLang="en-US" sz="2800" b="1" dirty="0">
                <a:latin typeface="微軟正黑體" panose="020B0604030504040204" pitchFamily="34" charset="-120"/>
                <a:ea typeface="微軟正黑體" panose="020B0604030504040204" pitchFamily="34" charset="-120"/>
              </a:rPr>
              <a:t>行車安全</a:t>
            </a: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分析駕駛者的開車習慣</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車速、剎車、轉彎</a:t>
            </a:r>
            <a:r>
              <a:rPr lang="en-US" altLang="zh-TW" sz="2000" dirty="0">
                <a:latin typeface="微軟正黑體" panose="020B0604030504040204" pitchFamily="34" charset="-120"/>
                <a:ea typeface="微軟正黑體" panose="020B0604030504040204" pitchFamily="34" charset="-120"/>
              </a:rPr>
              <a:t>)</a:t>
            </a:r>
            <a:r>
              <a:rPr lang="zh-TW" altLang="en-US" sz="2000" dirty="0">
                <a:latin typeface="微軟正黑體" panose="020B0604030504040204" pitchFamily="34" charset="-120"/>
                <a:ea typeface="微軟正黑體" panose="020B0604030504040204" pitchFamily="34" charset="-120"/>
              </a:rPr>
              <a:t>，建立駕駛者正常駕駛模式</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當系統判斷異常駕駛狀況，能夠警示提醒駕駛人</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r>
              <a:rPr lang="zh-TW" altLang="en-US" sz="2000" dirty="0">
                <a:latin typeface="微軟正黑體" panose="020B0604030504040204" pitchFamily="34" charset="-120"/>
                <a:ea typeface="微軟正黑體" panose="020B0604030504040204" pitchFamily="34" charset="-120"/>
              </a:rPr>
              <a:t>駕駛者發生緊急事故時，能夠即時通知至控管中心，以達到救援黃金時刻</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itchFamily="34" charset="0"/>
              <a:buChar char="•"/>
            </a:pPr>
            <a:endParaRPr lang="en-US" altLang="zh-TW" sz="2000" dirty="0">
              <a:latin typeface="微軟正黑體" panose="020B0604030504040204" pitchFamily="34" charset="-120"/>
              <a:ea typeface="微軟正黑體" panose="020B0604030504040204" pitchFamily="34" charset="-120"/>
            </a:endParaRPr>
          </a:p>
          <a:p>
            <a:pPr>
              <a:lnSpc>
                <a:spcPts val="3200"/>
              </a:lnSpc>
            </a:pPr>
            <a:r>
              <a:rPr lang="en-US" altLang="zh-TW" sz="2800" b="1" dirty="0">
                <a:latin typeface="Microsoft JhengHei" panose="020B0604030504040204" pitchFamily="34" charset="-120"/>
                <a:ea typeface="Microsoft JhengHei" panose="020B0604030504040204" pitchFamily="34" charset="-120"/>
              </a:rPr>
              <a:t>2.</a:t>
            </a:r>
            <a:r>
              <a:rPr lang="zh-TW" altLang="en-US" sz="2800" b="1" dirty="0"/>
              <a:t>「</a:t>
            </a:r>
            <a:r>
              <a:rPr lang="zh-TW" altLang="en-US" sz="2800" b="1" dirty="0">
                <a:latin typeface="微軟正黑體" panose="020B0604030504040204" pitchFamily="34" charset="-120"/>
                <a:ea typeface="微軟正黑體" panose="020B0604030504040204" pitchFamily="34" charset="-120"/>
              </a:rPr>
              <a:t>智慧機車安全改善</a:t>
            </a:r>
            <a:r>
              <a:rPr lang="zh-TW" altLang="en-US" sz="2800" b="1" dirty="0"/>
              <a:t>」</a:t>
            </a:r>
            <a:r>
              <a:rPr lang="zh-TW" altLang="en-US" sz="2800" b="1" dirty="0">
                <a:latin typeface="微軟正黑體" panose="020B0604030504040204" pitchFamily="34" charset="-120"/>
                <a:ea typeface="微軟正黑體" panose="020B0604030504040204" pitchFamily="34" charset="-120"/>
              </a:rPr>
              <a:t>計畫</a:t>
            </a:r>
            <a:endParaRPr lang="en-US" altLang="zh-TW" sz="2800" b="1" dirty="0">
              <a:latin typeface="微軟正黑體" panose="020B0604030504040204" pitchFamily="34" charset="-120"/>
              <a:ea typeface="微軟正黑體" panose="020B0604030504040204" pitchFamily="34" charset="-120"/>
            </a:endParaRPr>
          </a:p>
          <a:p>
            <a:pPr marL="342900" indent="-342900">
              <a:lnSpc>
                <a:spcPts val="32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機車上安裝主動式發報器</a:t>
            </a:r>
            <a:endParaRPr lang="en-US" altLang="zh-TW" sz="2000" dirty="0">
              <a:latin typeface="微軟正黑體" panose="020B0604030504040204" pitchFamily="34" charset="-120"/>
              <a:ea typeface="微軟正黑體" panose="020B0604030504040204" pitchFamily="34" charset="-120"/>
            </a:endParaRPr>
          </a:p>
          <a:p>
            <a:pPr marL="342900" indent="-342900">
              <a:lnSpc>
                <a:spcPts val="3200"/>
              </a:lnSpc>
              <a:buFont typeface="Arial" panose="020B0604020202020204" pitchFamily="34" charset="0"/>
              <a:buChar char="•"/>
            </a:pPr>
            <a:r>
              <a:rPr lang="zh-TW" altLang="en-US" sz="2000" dirty="0">
                <a:latin typeface="微軟正黑體" panose="020B0604030504040204" pitchFamily="34" charset="-120"/>
                <a:ea typeface="微軟正黑體" panose="020B0604030504040204" pitchFamily="34" charset="-120"/>
              </a:rPr>
              <a:t>智慧路側系統 </a:t>
            </a:r>
            <a:r>
              <a:rPr lang="en-US" altLang="zh-TW" sz="2000" dirty="0">
                <a:latin typeface="微軟正黑體" panose="020B0604030504040204" pitchFamily="34" charset="-120"/>
                <a:ea typeface="微軟正黑體" panose="020B0604030504040204" pitchFamily="34" charset="-120"/>
              </a:rPr>
              <a:t>: </a:t>
            </a:r>
          </a:p>
          <a:p>
            <a:pPr>
              <a:lnSpc>
                <a:spcPts val="3200"/>
              </a:lnSpc>
            </a:pPr>
            <a:r>
              <a:rPr lang="zh-TW" altLang="en-US" sz="2000" dirty="0">
                <a:latin typeface="微軟正黑體" panose="020B0604030504040204" pitchFamily="34" charset="-120"/>
                <a:ea typeface="微軟正黑體" panose="020B0604030504040204" pitchFamily="34" charset="-120"/>
              </a:rPr>
              <a:t>      在危險路段、山區彎道裝設感測器，</a:t>
            </a:r>
            <a:endParaRPr lang="en-US" altLang="zh-TW" sz="2000" dirty="0">
              <a:latin typeface="微軟正黑體" panose="020B0604030504040204" pitchFamily="34" charset="-120"/>
              <a:ea typeface="微軟正黑體" panose="020B0604030504040204" pitchFamily="34" charset="-120"/>
            </a:endParaRPr>
          </a:p>
          <a:p>
            <a:pPr>
              <a:lnSpc>
                <a:spcPts val="3200"/>
              </a:lnSpc>
            </a:pPr>
            <a:r>
              <a:rPr lang="en-US" altLang="zh-TW" sz="2000" dirty="0">
                <a:latin typeface="微軟正黑體" panose="020B0604030504040204" pitchFamily="34" charset="-120"/>
                <a:ea typeface="微軟正黑體" panose="020B0604030504040204" pitchFamily="34" charset="-120"/>
              </a:rPr>
              <a:t>      </a:t>
            </a:r>
            <a:r>
              <a:rPr lang="zh-TW" altLang="en-US" sz="2000" dirty="0">
                <a:latin typeface="微軟正黑體" panose="020B0604030504040204" pitchFamily="34" charset="-120"/>
                <a:ea typeface="微軟正黑體" panose="020B0604030504040204" pitchFamily="34" charset="-120"/>
              </a:rPr>
              <a:t>當側向車道有車輛衝出時，能夠即時提醒機車駕駛</a:t>
            </a:r>
            <a:endParaRPr lang="en-US" altLang="zh-TW" sz="2000" dirty="0">
              <a:latin typeface="微軟正黑體" panose="020B0604030504040204" pitchFamily="34" charset="-120"/>
              <a:ea typeface="微軟正黑體" panose="020B0604030504040204" pitchFamily="34" charset="-120"/>
            </a:endParaRPr>
          </a:p>
        </p:txBody>
      </p:sp>
      <p:pic>
        <p:nvPicPr>
          <p:cNvPr id="3076" name="Picture 4" descr="ãæºæ§æ©è»æ¹åè¨ç«ãçåçæå°çµæ"/>
          <p:cNvPicPr>
            <a:picLocks noChangeAspect="1" noChangeArrowheads="1"/>
          </p:cNvPicPr>
          <p:nvPr/>
        </p:nvPicPr>
        <p:blipFill>
          <a:blip r:embed="rId3">
            <a:clrChange>
              <a:clrFrom>
                <a:srgbClr val="FFFCDD"/>
              </a:clrFrom>
              <a:clrTo>
                <a:srgbClr val="FFFCDD">
                  <a:alpha val="0"/>
                </a:srgbClr>
              </a:clrTo>
            </a:clrChange>
            <a:extLst>
              <a:ext uri="{28A0092B-C50C-407E-A947-70E740481C1C}">
                <a14:useLocalDpi xmlns:a14="http://schemas.microsoft.com/office/drawing/2010/main" val="0"/>
              </a:ext>
            </a:extLst>
          </a:blip>
          <a:srcRect/>
          <a:stretch>
            <a:fillRect/>
          </a:stretch>
        </p:blipFill>
        <p:spPr bwMode="auto">
          <a:xfrm>
            <a:off x="5292080" y="4310754"/>
            <a:ext cx="3239630" cy="169871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相關產品</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9287" y="880552"/>
            <a:ext cx="1647825"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5</a:t>
            </a:fld>
            <a:endParaRPr lang="zh-TW" altLang="en-US"/>
          </a:p>
        </p:txBody>
      </p:sp>
    </p:spTree>
    <p:extLst>
      <p:ext uri="{BB962C8B-B14F-4D97-AF65-F5344CB8AC3E}">
        <p14:creationId xmlns:p14="http://schemas.microsoft.com/office/powerpoint/2010/main" val="837930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309676" y="1412776"/>
            <a:ext cx="8834324" cy="4739759"/>
          </a:xfrm>
          <a:prstGeom prst="rect">
            <a:avLst/>
          </a:prstGeom>
          <a:noFill/>
        </p:spPr>
        <p:txBody>
          <a:bodyPr wrap="square" rtlCol="0">
            <a:spAutoFit/>
          </a:bodyPr>
          <a:lstStyle/>
          <a:p>
            <a:pPr>
              <a:spcAft>
                <a:spcPts val="600"/>
              </a:spcAft>
            </a:pPr>
            <a:r>
              <a:rPr lang="en-US" altLang="zh-TW" sz="2800" b="1" dirty="0">
                <a:latin typeface="微軟正黑體" panose="020B0604030504040204" pitchFamily="34" charset="-120"/>
                <a:ea typeface="微軟正黑體" panose="020B0604030504040204" pitchFamily="34" charset="-120"/>
              </a:rPr>
              <a:t>3. </a:t>
            </a:r>
            <a:r>
              <a:rPr lang="en-US" altLang="zh-TW" sz="2800" b="1" dirty="0">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Driveway APP</a:t>
            </a:r>
            <a:endParaRPr lang="en-US" altLang="zh-TW" sz="2800" b="1"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主要客戶為保險公司</a:t>
            </a:r>
            <a:endParaRPr lang="en-US" altLang="zh-CN" sz="2400"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根據駕駛習慣，制定基於其駕駛習慣的個性化保險（</a:t>
            </a:r>
            <a:r>
              <a:rPr lang="en-US" altLang="zh-TW" sz="2400" dirty="0">
                <a:latin typeface="微軟正黑體" panose="020B0604030504040204" pitchFamily="34" charset="-120"/>
                <a:ea typeface="微軟正黑體" panose="020B0604030504040204" pitchFamily="34" charset="-120"/>
              </a:rPr>
              <a:t>U</a:t>
            </a:r>
            <a:r>
              <a:rPr lang="en-US" altLang="zh-CN" sz="2400" dirty="0">
                <a:latin typeface="微軟正黑體" panose="020B0604030504040204" pitchFamily="34" charset="-120"/>
                <a:ea typeface="微軟正黑體" panose="020B0604030504040204" pitchFamily="34" charset="-120"/>
              </a:rPr>
              <a:t>sage </a:t>
            </a:r>
            <a:r>
              <a:rPr lang="en-US" altLang="zh-TW" sz="2400" dirty="0">
                <a:latin typeface="微軟正黑體" panose="020B0604030504040204" pitchFamily="34" charset="-120"/>
                <a:ea typeface="微軟正黑體" panose="020B0604030504040204" pitchFamily="34" charset="-120"/>
              </a:rPr>
              <a:t>B</a:t>
            </a:r>
            <a:r>
              <a:rPr lang="en-US" altLang="zh-CN" sz="2400" dirty="0">
                <a:latin typeface="微軟正黑體" panose="020B0604030504040204" pitchFamily="34" charset="-120"/>
                <a:ea typeface="微軟正黑體" panose="020B0604030504040204" pitchFamily="34" charset="-120"/>
              </a:rPr>
              <a:t>ased </a:t>
            </a:r>
            <a:r>
              <a:rPr lang="en-US" altLang="zh-TW" sz="2400" dirty="0">
                <a:latin typeface="微軟正黑體" panose="020B0604030504040204" pitchFamily="34" charset="-120"/>
                <a:ea typeface="微軟正黑體" panose="020B0604030504040204" pitchFamily="34" charset="-120"/>
              </a:rPr>
              <a:t>I</a:t>
            </a:r>
            <a:r>
              <a:rPr lang="en-US" altLang="zh-CN" sz="2400" dirty="0">
                <a:latin typeface="微軟正黑體" panose="020B0604030504040204" pitchFamily="34" charset="-120"/>
                <a:ea typeface="微軟正黑體" panose="020B0604030504040204" pitchFamily="34" charset="-120"/>
              </a:rPr>
              <a:t>nsurance, UBI</a:t>
            </a:r>
            <a:r>
              <a:rPr lang="zh-CN" altLang="en-US" sz="2400" dirty="0">
                <a:latin typeface="微軟正黑體" panose="020B0604030504040204" pitchFamily="34" charset="-120"/>
                <a:ea typeface="微軟正黑體" panose="020B0604030504040204" pitchFamily="34" charset="-120"/>
              </a:rPr>
              <a:t>）。</a:t>
            </a:r>
            <a:endParaRPr lang="en-US" altLang="zh-CN" sz="2400" dirty="0">
              <a:latin typeface="微軟正黑體" panose="020B0604030504040204" pitchFamily="34" charset="-120"/>
              <a:ea typeface="微軟正黑體" panose="020B0604030504040204" pitchFamily="34" charset="-120"/>
            </a:endParaRPr>
          </a:p>
          <a:p>
            <a:pPr lvl="1"/>
            <a:endParaRPr lang="en-US" altLang="zh-TW" sz="2400" dirty="0">
              <a:latin typeface="微軟正黑體" panose="020B0604030504040204" pitchFamily="34" charset="-120"/>
              <a:ea typeface="微軟正黑體" panose="020B0604030504040204" pitchFamily="34" charset="-120"/>
            </a:endParaRPr>
          </a:p>
          <a:p>
            <a:pPr>
              <a:spcAft>
                <a:spcPts val="600"/>
              </a:spcAft>
            </a:pPr>
            <a:r>
              <a:rPr lang="en-US" altLang="zh-TW" sz="2800" b="1" dirty="0">
                <a:latin typeface="微軟正黑體" panose="020B0604030504040204" pitchFamily="34" charset="-120"/>
                <a:ea typeface="微軟正黑體" panose="020B0604030504040204" pitchFamily="34" charset="-120"/>
              </a:rPr>
              <a:t>4. </a:t>
            </a:r>
            <a:r>
              <a:rPr lang="en-US" altLang="zh-TW" sz="2800" b="1" dirty="0">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OnStar</a:t>
            </a:r>
            <a:endParaRPr lang="en-US" altLang="zh-TW" sz="2800" b="1"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為具有多功能之後照鏡</a:t>
            </a:r>
            <a:endParaRPr lang="en-US" altLang="zh-CN" sz="2400"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遇警急狀況時可聯絡控制中心協助處理</a:t>
            </a:r>
            <a:endParaRPr lang="en-US" altLang="zh-CN" sz="2400"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防盜車輛追蹤系統、遠端控制熄火、低里程車輛保費折扣</a:t>
            </a:r>
            <a:endParaRPr lang="en-US" altLang="zh-CN" sz="2400"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根據使用之服務分級收費標準</a:t>
            </a:r>
            <a:endParaRPr lang="en-US" altLang="zh-TW" sz="2400" dirty="0">
              <a:latin typeface="微軟正黑體" panose="020B0604030504040204" pitchFamily="34" charset="-120"/>
              <a:ea typeface="微軟正黑體" panose="020B0604030504040204" pitchFamily="34" charset="-120"/>
            </a:endParaRPr>
          </a:p>
          <a:p>
            <a:endParaRPr lang="en-US" altLang="zh-TW" sz="2400" b="1"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相關產品</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6</a:t>
            </a:fld>
            <a:endParaRPr lang="zh-TW" altLang="en-US"/>
          </a:p>
        </p:txBody>
      </p:sp>
      <p:pic>
        <p:nvPicPr>
          <p:cNvPr id="3" name="圖片 2">
            <a:extLst>
              <a:ext uri="{FF2B5EF4-FFF2-40B4-BE49-F238E27FC236}">
                <a16:creationId xmlns:a16="http://schemas.microsoft.com/office/drawing/2014/main" id="{83A144AE-4EF2-C443-9B76-503C448DCA41}"/>
              </a:ext>
            </a:extLst>
          </p:cNvPr>
          <p:cNvPicPr>
            <a:picLocks noChangeAspect="1"/>
          </p:cNvPicPr>
          <p:nvPr/>
        </p:nvPicPr>
        <p:blipFill rotWithShape="1">
          <a:blip r:embed="rId5"/>
          <a:srcRect t="34677" b="34675"/>
          <a:stretch/>
        </p:blipFill>
        <p:spPr>
          <a:xfrm>
            <a:off x="4940671" y="1267092"/>
            <a:ext cx="3065229" cy="881219"/>
          </a:xfrm>
          <a:prstGeom prst="rect">
            <a:avLst/>
          </a:prstGeom>
        </p:spPr>
      </p:pic>
      <p:pic>
        <p:nvPicPr>
          <p:cNvPr id="9" name="圖片 8">
            <a:extLst>
              <a:ext uri="{FF2B5EF4-FFF2-40B4-BE49-F238E27FC236}">
                <a16:creationId xmlns:a16="http://schemas.microsoft.com/office/drawing/2014/main" id="{479F78D0-772A-A147-B826-0D108105853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55472" y="3427332"/>
            <a:ext cx="2688528" cy="1225804"/>
          </a:xfrm>
          <a:prstGeom prst="rect">
            <a:avLst/>
          </a:prstGeom>
        </p:spPr>
      </p:pic>
    </p:spTree>
    <p:extLst>
      <p:ext uri="{BB962C8B-B14F-4D97-AF65-F5344CB8AC3E}">
        <p14:creationId xmlns:p14="http://schemas.microsoft.com/office/powerpoint/2010/main" val="1250274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309676" y="1412776"/>
            <a:ext cx="8834324" cy="6124754"/>
          </a:xfrm>
          <a:prstGeom prst="rect">
            <a:avLst/>
          </a:prstGeom>
          <a:noFill/>
        </p:spPr>
        <p:txBody>
          <a:bodyPr wrap="square" rtlCol="0">
            <a:spAutoFit/>
          </a:bodyPr>
          <a:lstStyle/>
          <a:p>
            <a:pPr>
              <a:spcAft>
                <a:spcPts val="600"/>
              </a:spcAft>
            </a:pPr>
            <a:r>
              <a:rPr lang="en-US" altLang="zh-TW" sz="2800" b="1" dirty="0">
                <a:latin typeface="微軟正黑體" panose="020B0604030504040204" pitchFamily="34" charset="-120"/>
                <a:ea typeface="微軟正黑體" panose="020B0604030504040204" pitchFamily="34" charset="-120"/>
              </a:rPr>
              <a:t>5. </a:t>
            </a:r>
            <a:r>
              <a:rPr lang="en-US" altLang="zh-TW" sz="2800" b="1" dirty="0">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Uber </a:t>
            </a:r>
            <a:r>
              <a:rPr lang="zh-CN" altLang="en-US" sz="2800" b="1" dirty="0">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司機開車習慣</a:t>
            </a:r>
            <a:endParaRPr lang="en-US" altLang="zh-CN" sz="2800" b="1"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r>
              <a:rPr lang="en-US" altLang="zh-CN" sz="2400" dirty="0">
                <a:latin typeface="微軟正黑體" panose="020B0604030504040204" pitchFamily="34" charset="-120"/>
                <a:ea typeface="微軟正黑體" panose="020B0604030504040204" pitchFamily="34" charset="-120"/>
              </a:rPr>
              <a:t>Uber</a:t>
            </a:r>
            <a:r>
              <a:rPr lang="zh-CN" altLang="en-US" sz="2400" dirty="0">
                <a:latin typeface="微軟正黑體" panose="020B0604030504040204" pitchFamily="34" charset="-120"/>
                <a:ea typeface="微軟正黑體" panose="020B0604030504040204" pitchFamily="34" charset="-120"/>
              </a:rPr>
              <a:t>司機安裝</a:t>
            </a:r>
            <a:r>
              <a:rPr lang="en-US" altLang="zh-CN" sz="2400" dirty="0">
                <a:latin typeface="微軟正黑體" panose="020B0604030504040204" pitchFamily="34" charset="-120"/>
                <a:ea typeface="微軟正黑體" panose="020B0604030504040204" pitchFamily="34" charset="-120"/>
              </a:rPr>
              <a:t>APP</a:t>
            </a:r>
          </a:p>
          <a:p>
            <a:pPr marL="800100" lvl="1"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監控開車習慣、拿取手機頻率、測量行車速度等</a:t>
            </a:r>
            <a:endParaRPr lang="en-US" altLang="zh-CN" sz="2400" dirty="0">
              <a:latin typeface="微軟正黑體" panose="020B0604030504040204" pitchFamily="34" charset="-120"/>
              <a:ea typeface="微軟正黑體" panose="020B0604030504040204" pitchFamily="34" charset="-120"/>
            </a:endParaRPr>
          </a:p>
          <a:p>
            <a:pPr lvl="1"/>
            <a:endParaRPr lang="en-US" altLang="zh-CN" sz="2400" dirty="0">
              <a:latin typeface="微軟正黑體" panose="020B0604030504040204" pitchFamily="34" charset="-120"/>
              <a:ea typeface="微軟正黑體" panose="020B0604030504040204" pitchFamily="34" charset="-120"/>
            </a:endParaRPr>
          </a:p>
          <a:p>
            <a:pPr>
              <a:spcAft>
                <a:spcPts val="600"/>
              </a:spcAft>
            </a:pPr>
            <a:r>
              <a:rPr lang="en-US" altLang="zh-CN" sz="2800" b="1" dirty="0">
                <a:latin typeface="微軟正黑體" panose="020B0604030504040204" pitchFamily="34" charset="-120"/>
                <a:ea typeface="微軟正黑體" panose="020B0604030504040204" pitchFamily="34" charset="-120"/>
              </a:rPr>
              <a:t>6. </a:t>
            </a:r>
            <a:r>
              <a:rPr lang="zh-CN" altLang="en-US" sz="2800" b="1" dirty="0">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資策會</a:t>
            </a:r>
            <a:r>
              <a:rPr lang="en-US" altLang="zh-CN" sz="2800" b="1" dirty="0">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a:t>
            </a:r>
            <a:r>
              <a:rPr lang="zh-TW" altLang="en-US" sz="2800" b="1" dirty="0">
                <a:latin typeface="微軟正黑體" panose="020B0604030504040204" pitchFamily="34" charset="-120"/>
                <a:ea typeface="微軟正黑體" panose="020B0604030504040204" pitchFamily="34" charset="-120"/>
                <a:hlinkClick r:id="rId4">
                  <a:extLst>
                    <a:ext uri="{A12FA001-AC4F-418D-AE19-62706E023703}">
                      <ahyp:hlinkClr xmlns:ahyp="http://schemas.microsoft.com/office/drawing/2018/hyperlinkcolor" val="tx"/>
                    </a:ext>
                  </a:extLst>
                </a:hlinkClick>
              </a:rPr>
              <a:t>聯網智慧車載服務系統與應用發展計畫</a:t>
            </a:r>
            <a:endParaRPr lang="en-US" altLang="zh-TW" sz="2800" b="1"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利用手機三軸陀螺儀量測汽車、自行車及機車角度</a:t>
            </a:r>
            <a:endParaRPr lang="en-US" altLang="zh-CN" sz="2400"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路口有車輛轉彎時，警示直行車</a:t>
            </a:r>
            <a:endParaRPr lang="en-US" altLang="zh-CN" sz="2400"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交叉路口警示對象來車</a:t>
            </a:r>
            <a:endParaRPr lang="en-US" altLang="zh-CN" sz="2400" dirty="0">
              <a:latin typeface="微軟正黑體" panose="020B0604030504040204" pitchFamily="34" charset="-120"/>
              <a:ea typeface="微軟正黑體" panose="020B0604030504040204" pitchFamily="34" charset="-120"/>
            </a:endParaRPr>
          </a:p>
          <a:p>
            <a:pPr marL="800100" lvl="1"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lvl="2"/>
            <a:endParaRPr lang="en-US" altLang="zh-CN" sz="2400" dirty="0">
              <a:latin typeface="微軟正黑體" panose="020B0604030504040204" pitchFamily="34" charset="-120"/>
              <a:ea typeface="微軟正黑體" panose="020B0604030504040204" pitchFamily="34" charset="-120"/>
            </a:endParaRPr>
          </a:p>
          <a:p>
            <a:pPr marL="1257300" lvl="2"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marL="1257300" lvl="2"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a:spcAft>
                <a:spcPts val="600"/>
              </a:spcAft>
            </a:pPr>
            <a:endParaRPr lang="en-US" altLang="zh-CN" sz="2800" b="1"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endParaRPr lang="en-US" altLang="zh-TW" sz="2400" b="1" dirty="0">
              <a:latin typeface="微軟正黑體" panose="020B0604030504040204" pitchFamily="34" charset="-120"/>
              <a:ea typeface="微軟正黑體" panose="020B0604030504040204" pitchFamily="34" charset="-120"/>
            </a:endParaRPr>
          </a:p>
          <a:p>
            <a:endParaRPr lang="en-US" altLang="zh-TW" sz="2400" b="1"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相關產品</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7</a:t>
            </a:fld>
            <a:endParaRPr lang="zh-TW" altLang="en-US"/>
          </a:p>
        </p:txBody>
      </p:sp>
      <p:pic>
        <p:nvPicPr>
          <p:cNvPr id="4" name="圖片 3">
            <a:extLst>
              <a:ext uri="{FF2B5EF4-FFF2-40B4-BE49-F238E27FC236}">
                <a16:creationId xmlns:a16="http://schemas.microsoft.com/office/drawing/2014/main" id="{C55A9902-FC54-134E-93DF-62D27A4A1882}"/>
              </a:ext>
            </a:extLst>
          </p:cNvPr>
          <p:cNvPicPr>
            <a:picLocks noChangeAspect="1"/>
          </p:cNvPicPr>
          <p:nvPr/>
        </p:nvPicPr>
        <p:blipFill rotWithShape="1">
          <a:blip r:embed="rId5"/>
          <a:srcRect l="8203" t="7438" r="17290" b="5918"/>
          <a:stretch/>
        </p:blipFill>
        <p:spPr>
          <a:xfrm>
            <a:off x="4740226" y="640203"/>
            <a:ext cx="2222841" cy="1545145"/>
          </a:xfrm>
          <a:prstGeom prst="rect">
            <a:avLst/>
          </a:prstGeom>
        </p:spPr>
      </p:pic>
      <p:pic>
        <p:nvPicPr>
          <p:cNvPr id="10" name="圖片 9">
            <a:extLst>
              <a:ext uri="{FF2B5EF4-FFF2-40B4-BE49-F238E27FC236}">
                <a16:creationId xmlns:a16="http://schemas.microsoft.com/office/drawing/2014/main" id="{FDAB86A7-C220-6A40-9BF7-FC07BA7D0C03}"/>
              </a:ext>
            </a:extLst>
          </p:cNvPr>
          <p:cNvPicPr>
            <a:picLocks noChangeAspect="1"/>
          </p:cNvPicPr>
          <p:nvPr/>
        </p:nvPicPr>
        <p:blipFill rotWithShape="1">
          <a:blip r:embed="rId6"/>
          <a:srcRect l="262" t="6128" r="66197" b="49031"/>
          <a:stretch/>
        </p:blipFill>
        <p:spPr>
          <a:xfrm>
            <a:off x="1067550" y="4754127"/>
            <a:ext cx="2976452" cy="1965929"/>
          </a:xfrm>
          <a:prstGeom prst="rect">
            <a:avLst/>
          </a:prstGeom>
        </p:spPr>
      </p:pic>
      <p:pic>
        <p:nvPicPr>
          <p:cNvPr id="11" name="圖片 10">
            <a:extLst>
              <a:ext uri="{FF2B5EF4-FFF2-40B4-BE49-F238E27FC236}">
                <a16:creationId xmlns:a16="http://schemas.microsoft.com/office/drawing/2014/main" id="{C1735665-7D2C-DA49-BE5C-0504B6448FBE}"/>
              </a:ext>
            </a:extLst>
          </p:cNvPr>
          <p:cNvPicPr>
            <a:picLocks noChangeAspect="1"/>
          </p:cNvPicPr>
          <p:nvPr/>
        </p:nvPicPr>
        <p:blipFill rotWithShape="1">
          <a:blip r:embed="rId6"/>
          <a:srcRect l="33963" t="57671" r="32911" b="842"/>
          <a:stretch/>
        </p:blipFill>
        <p:spPr>
          <a:xfrm>
            <a:off x="4250706" y="4754127"/>
            <a:ext cx="3177256" cy="1965929"/>
          </a:xfrm>
          <a:prstGeom prst="rect">
            <a:avLst/>
          </a:prstGeom>
        </p:spPr>
      </p:pic>
    </p:spTree>
    <p:extLst>
      <p:ext uri="{BB962C8B-B14F-4D97-AF65-F5344CB8AC3E}">
        <p14:creationId xmlns:p14="http://schemas.microsoft.com/office/powerpoint/2010/main" val="190623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201156" y="1290855"/>
            <a:ext cx="8942844" cy="2816156"/>
          </a:xfrm>
          <a:prstGeom prst="rect">
            <a:avLst/>
          </a:prstGeom>
          <a:noFill/>
        </p:spPr>
        <p:txBody>
          <a:bodyPr wrap="square" rtlCol="0">
            <a:spAutoFit/>
          </a:bodyPr>
          <a:lstStyle/>
          <a:p>
            <a:pPr algn="just">
              <a:spcAft>
                <a:spcPts val="600"/>
              </a:spcAft>
            </a:pPr>
            <a:r>
              <a:rPr lang="en-US" altLang="zh-TW" sz="2800" b="1" dirty="0">
                <a:latin typeface="Microsoft JhengHei" panose="020B0604030504040204" pitchFamily="34" charset="-120"/>
                <a:ea typeface="Microsoft JhengHei" panose="020B0604030504040204" pitchFamily="34" charset="-120"/>
              </a:rPr>
              <a:t>7.</a:t>
            </a:r>
            <a:r>
              <a:rPr lang="zh-TW" altLang="en-US" sz="2800" b="1" dirty="0">
                <a:latin typeface="Microsoft JhengHei" panose="020B0604030504040204" pitchFamily="34" charset="-120"/>
                <a:ea typeface="Microsoft JhengHei" panose="020B0604030504040204" pitchFamily="34" charset="-120"/>
              </a:rPr>
              <a:t> 聯網車輛服務平台</a:t>
            </a:r>
            <a:endParaRPr lang="en-US" altLang="zh-TW" sz="2800" b="1" dirty="0">
              <a:latin typeface="Microsoft JhengHei" panose="020B0604030504040204" pitchFamily="34" charset="-120"/>
              <a:ea typeface="Microsoft JhengHei" panose="020B0604030504040204" pitchFamily="34" charset="-120"/>
            </a:endParaRPr>
          </a:p>
          <a:p>
            <a:pPr marL="800100" lvl="1" indent="-342900" algn="jus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結合交通路況及車況之共通資訊管理平台</a:t>
            </a:r>
            <a:endParaRPr lang="en-US" altLang="zh-TW" sz="2400" dirty="0">
              <a:latin typeface="微軟正黑體" panose="020B0604030504040204" pitchFamily="34" charset="-120"/>
              <a:ea typeface="微軟正黑體" panose="020B0604030504040204" pitchFamily="34" charset="-120"/>
            </a:endParaRPr>
          </a:p>
          <a:p>
            <a:pPr marL="800100" lvl="1" indent="-342900" algn="jus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車況服務：車輛故障偵測</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微車機</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及駕駛行為分析</a:t>
            </a:r>
            <a:endParaRPr lang="en-US" altLang="zh-TW" sz="2400" dirty="0">
              <a:latin typeface="微軟正黑體" panose="020B0604030504040204" pitchFamily="34" charset="-120"/>
              <a:ea typeface="微軟正黑體" panose="020B0604030504040204" pitchFamily="34" charset="-120"/>
            </a:endParaRPr>
          </a:p>
          <a:p>
            <a:pPr marL="800100" lvl="1" indent="-342900" algn="jus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路況服務：即時的交通資訊</a:t>
            </a:r>
            <a:endParaRPr lang="en-US" altLang="zh-TW" sz="2400" dirty="0">
              <a:latin typeface="微軟正黑體" panose="020B0604030504040204" pitchFamily="34" charset="-120"/>
              <a:ea typeface="微軟正黑體" panose="020B0604030504040204" pitchFamily="34" charset="-120"/>
            </a:endParaRPr>
          </a:p>
          <a:p>
            <a:pPr marL="800100" lvl="1" indent="-342900" algn="jus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運輸及倉儲業：可提供怠速油耗分析、行為模式判定等服務</a:t>
            </a:r>
            <a:endParaRPr lang="en-US" altLang="zh-TW" sz="2400" dirty="0">
              <a:latin typeface="微軟正黑體" panose="020B0604030504040204" pitchFamily="34" charset="-120"/>
              <a:ea typeface="微軟正黑體" panose="020B0604030504040204" pitchFamily="34" charset="-120"/>
            </a:endParaRPr>
          </a:p>
          <a:p>
            <a:pPr marL="800100" lvl="1" indent="-342900" algn="just">
              <a:buFont typeface="Arial" panose="020B0604020202020204" pitchFamily="34" charset="0"/>
              <a:buChar char="•"/>
            </a:pPr>
            <a:r>
              <a:rPr lang="zh-TW" altLang="en-US" sz="2400" dirty="0">
                <a:latin typeface="微軟正黑體" panose="020B0604030504040204" pitchFamily="34" charset="-120"/>
                <a:ea typeface="微軟正黑體" panose="020B0604030504040204" pitchFamily="34" charset="-120"/>
              </a:rPr>
              <a:t>金融及保險業：協助業者推行</a:t>
            </a:r>
            <a:r>
              <a:rPr lang="en-US" altLang="zh-TW" sz="2400" dirty="0">
                <a:latin typeface="微軟正黑體" panose="020B0604030504040204" pitchFamily="34" charset="-120"/>
                <a:ea typeface="微軟正黑體" panose="020B0604030504040204" pitchFamily="34" charset="-120"/>
              </a:rPr>
              <a:t>UBI</a:t>
            </a:r>
            <a:r>
              <a:rPr lang="zh-TW" altLang="en-US" sz="2400" dirty="0">
                <a:latin typeface="微軟正黑體" panose="020B0604030504040204" pitchFamily="34" charset="-120"/>
                <a:ea typeface="微軟正黑體" panose="020B0604030504040204" pitchFamily="34" charset="-120"/>
              </a:rPr>
              <a:t>里程保險服務，客製化訂定更合理的車輛保費。</a:t>
            </a:r>
            <a:endParaRPr lang="en-US" altLang="zh-TW" sz="2400"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相關產品</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8</a:t>
            </a:fld>
            <a:endParaRPr lang="zh-TW" altLang="en-US"/>
          </a:p>
        </p:txBody>
      </p:sp>
      <p:pic>
        <p:nvPicPr>
          <p:cNvPr id="4" name="圖片 3"/>
          <p:cNvPicPr>
            <a:picLocks noChangeAspect="1"/>
          </p:cNvPicPr>
          <p:nvPr/>
        </p:nvPicPr>
        <p:blipFill>
          <a:blip r:embed="rId3"/>
          <a:stretch>
            <a:fillRect/>
          </a:stretch>
        </p:blipFill>
        <p:spPr>
          <a:xfrm>
            <a:off x="4499992" y="4263407"/>
            <a:ext cx="3844979" cy="2249339"/>
          </a:xfrm>
          <a:prstGeom prst="rect">
            <a:avLst/>
          </a:prstGeom>
        </p:spPr>
      </p:pic>
    </p:spTree>
    <p:extLst>
      <p:ext uri="{BB962C8B-B14F-4D97-AF65-F5344CB8AC3E}">
        <p14:creationId xmlns:p14="http://schemas.microsoft.com/office/powerpoint/2010/main" val="29150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309676" y="1099989"/>
            <a:ext cx="8834324" cy="4370427"/>
          </a:xfrm>
          <a:prstGeom prst="rect">
            <a:avLst/>
          </a:prstGeom>
          <a:noFill/>
        </p:spPr>
        <p:txBody>
          <a:bodyPr wrap="square" rtlCol="0">
            <a:spAutoFit/>
          </a:bodyPr>
          <a:lstStyle/>
          <a:p>
            <a:pPr>
              <a:spcAft>
                <a:spcPts val="600"/>
              </a:spcAft>
            </a:pPr>
            <a:r>
              <a:rPr lang="en-US" altLang="zh-TW" sz="2800" b="1" dirty="0">
                <a:latin typeface="微軟正黑體" panose="020B0604030504040204" pitchFamily="34" charset="-120"/>
                <a:ea typeface="微軟正黑體" panose="020B0604030504040204" pitchFamily="34" charset="-120"/>
              </a:rPr>
              <a:t>8. </a:t>
            </a:r>
            <a:r>
              <a:rPr lang="en-US" altLang="zh-TW" sz="2800" b="1" dirty="0">
                <a:latin typeface="微軟正黑體" panose="020B0604030504040204" pitchFamily="34" charset="-120"/>
                <a:ea typeface="微軟正黑體" panose="020B0604030504040204" pitchFamily="34" charset="-120"/>
                <a:hlinkClick r:id="rId3">
                  <a:extLst>
                    <a:ext uri="{A12FA001-AC4F-418D-AE19-62706E023703}">
                      <ahyp:hlinkClr xmlns:ahyp="http://schemas.microsoft.com/office/drawing/2018/hyperlinkcolor" val="tx"/>
                    </a:ext>
                  </a:extLst>
                </a:hlinkClick>
              </a:rPr>
              <a:t>OBD</a:t>
            </a:r>
            <a:endParaRPr lang="en-US" altLang="zh-TW" sz="2800" b="1" dirty="0">
              <a:latin typeface="微軟正黑體" panose="020B0604030504040204" pitchFamily="34" charset="-120"/>
              <a:ea typeface="微軟正黑體" panose="020B0604030504040204" pitchFamily="34" charset="-120"/>
            </a:endParaRPr>
          </a:p>
          <a:p>
            <a:pPr marL="914400" lvl="1" indent="-4572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汽車駕駛行為分析</a:t>
            </a:r>
            <a:endParaRPr lang="en-US" altLang="zh-CN" sz="2400" dirty="0">
              <a:latin typeface="微軟正黑體" panose="020B0604030504040204" pitchFamily="34" charset="-120"/>
              <a:ea typeface="微軟正黑體" panose="020B0604030504040204" pitchFamily="34" charset="-120"/>
            </a:endParaRPr>
          </a:p>
          <a:p>
            <a:pPr marL="914400" lvl="1" indent="-457200">
              <a:spcAft>
                <a:spcPts val="600"/>
              </a:spcAft>
              <a:buFont typeface="Arial" panose="020B0604020202020204" pitchFamily="34" charset="0"/>
              <a:buChar char="•"/>
            </a:pPr>
            <a:r>
              <a:rPr lang="zh-CN" altLang="en-US" sz="2400" dirty="0">
                <a:latin typeface="微軟正黑體" panose="020B0604030504040204" pitchFamily="34" charset="-120"/>
                <a:ea typeface="微軟正黑體" panose="020B0604030504040204" pitchFamily="34" charset="-120"/>
              </a:rPr>
              <a:t>手機</a:t>
            </a:r>
            <a:r>
              <a:rPr lang="zh-TW" altLang="en-US" sz="2400" dirty="0">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V.S. OBD</a:t>
            </a:r>
          </a:p>
          <a:p>
            <a:pPr lvl="1">
              <a:spcAft>
                <a:spcPts val="600"/>
              </a:spcAft>
            </a:pPr>
            <a:endParaRPr lang="en-US" altLang="zh-CN" sz="2400" dirty="0">
              <a:latin typeface="微軟正黑體" panose="020B0604030504040204" pitchFamily="34" charset="-120"/>
              <a:ea typeface="微軟正黑體" panose="020B0604030504040204" pitchFamily="34" charset="-120"/>
            </a:endParaRPr>
          </a:p>
          <a:p>
            <a:pPr lvl="3"/>
            <a:endParaRPr lang="en-US" altLang="zh-CN" sz="2400" dirty="0">
              <a:latin typeface="微軟正黑體" panose="020B0604030504040204" pitchFamily="34" charset="-120"/>
              <a:ea typeface="微軟正黑體" panose="020B0604030504040204" pitchFamily="34" charset="-120"/>
            </a:endParaRPr>
          </a:p>
          <a:p>
            <a:pPr marL="1714500" lvl="3"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marL="1714500" lvl="3" indent="-342900">
              <a:buFont typeface="Arial" panose="020B0604020202020204" pitchFamily="34" charset="0"/>
              <a:buChar char="•"/>
            </a:pPr>
            <a:endParaRPr lang="en-US" altLang="zh-CN" sz="2400" dirty="0">
              <a:latin typeface="微軟正黑體" panose="020B0604030504040204" pitchFamily="34" charset="-120"/>
              <a:ea typeface="微軟正黑體" panose="020B0604030504040204" pitchFamily="34" charset="-120"/>
            </a:endParaRPr>
          </a:p>
          <a:p>
            <a:pPr>
              <a:spcAft>
                <a:spcPts val="600"/>
              </a:spcAft>
            </a:pPr>
            <a:endParaRPr lang="en-US" altLang="zh-CN" sz="2800" b="1" dirty="0">
              <a:latin typeface="微軟正黑體" panose="020B0604030504040204" pitchFamily="34" charset="-120"/>
              <a:ea typeface="微軟正黑體" panose="020B0604030504040204" pitchFamily="34" charset="-120"/>
            </a:endParaRPr>
          </a:p>
          <a:p>
            <a:pPr marL="800100" lvl="1" indent="-342900">
              <a:spcAft>
                <a:spcPts val="600"/>
              </a:spcAft>
              <a:buFont typeface="Arial" panose="020B0604020202020204" pitchFamily="34" charset="0"/>
              <a:buChar char="•"/>
            </a:pPr>
            <a:endParaRPr lang="en-US" altLang="zh-TW" sz="2400" b="1" dirty="0">
              <a:latin typeface="微軟正黑體" panose="020B0604030504040204" pitchFamily="34" charset="-120"/>
              <a:ea typeface="微軟正黑體" panose="020B0604030504040204" pitchFamily="34" charset="-120"/>
            </a:endParaRPr>
          </a:p>
          <a:p>
            <a:endParaRPr lang="en-US" altLang="zh-TW" sz="2400" b="1" dirty="0">
              <a:latin typeface="微軟正黑體" panose="020B0604030504040204" pitchFamily="34" charset="-120"/>
              <a:ea typeface="微軟正黑體" panose="020B0604030504040204" pitchFamily="34" charset="-120"/>
            </a:endParaRPr>
          </a:p>
        </p:txBody>
      </p:sp>
      <p:sp>
        <p:nvSpPr>
          <p:cNvPr id="7" name="文字方塊 6"/>
          <p:cNvSpPr txBox="1"/>
          <p:nvPr/>
        </p:nvSpPr>
        <p:spPr>
          <a:xfrm>
            <a:off x="309676" y="188640"/>
            <a:ext cx="2246100" cy="707886"/>
          </a:xfrm>
          <a:prstGeom prst="rect">
            <a:avLst/>
          </a:prstGeom>
          <a:noFill/>
        </p:spPr>
        <p:txBody>
          <a:bodyPr wrap="square" rtlCol="0">
            <a:spAutoFit/>
          </a:bodyPr>
          <a:lstStyle/>
          <a:p>
            <a:r>
              <a:rPr lang="zh-TW" altLang="en-US" sz="4000" b="1" dirty="0">
                <a:solidFill>
                  <a:schemeClr val="accent1">
                    <a:lumMod val="75000"/>
                  </a:schemeClr>
                </a:solidFill>
                <a:latin typeface="微軟正黑體" panose="020B0604030504040204" pitchFamily="34" charset="-120"/>
                <a:ea typeface="微軟正黑體" panose="020B0604030504040204" pitchFamily="34" charset="-120"/>
              </a:rPr>
              <a:t>相關產品</a:t>
            </a:r>
            <a:endParaRPr lang="en-US" altLang="zh-TW" sz="4000" b="1" dirty="0">
              <a:solidFill>
                <a:schemeClr val="accent1">
                  <a:lumMod val="75000"/>
                </a:schemeClr>
              </a:solidFill>
              <a:latin typeface="微軟正黑體" panose="020B0604030504040204" pitchFamily="34" charset="-120"/>
              <a:ea typeface="微軟正黑體" panose="020B0604030504040204" pitchFamily="34" charset="-120"/>
            </a:endParaRPr>
          </a:p>
        </p:txBody>
      </p:sp>
      <p:sp>
        <p:nvSpPr>
          <p:cNvPr id="2" name="投影片編號版面配置區 1">
            <a:extLst>
              <a:ext uri="{FF2B5EF4-FFF2-40B4-BE49-F238E27FC236}">
                <a16:creationId xmlns:a16="http://schemas.microsoft.com/office/drawing/2014/main" id="{0222B303-E9B5-BE47-8D6F-A9BF5A70EAF4}"/>
              </a:ext>
            </a:extLst>
          </p:cNvPr>
          <p:cNvSpPr>
            <a:spLocks noGrp="1"/>
          </p:cNvSpPr>
          <p:nvPr>
            <p:ph type="sldNum" sz="quarter" idx="12"/>
          </p:nvPr>
        </p:nvSpPr>
        <p:spPr/>
        <p:txBody>
          <a:bodyPr/>
          <a:lstStyle/>
          <a:p>
            <a:fld id="{D4D8F46E-C503-47DA-B390-84F760ECC2E1}" type="slidenum">
              <a:rPr lang="zh-TW" altLang="en-US" smtClean="0"/>
              <a:t>9</a:t>
            </a:fld>
            <a:endParaRPr lang="zh-TW" altLang="en-US"/>
          </a:p>
        </p:txBody>
      </p:sp>
      <p:graphicFrame>
        <p:nvGraphicFramePr>
          <p:cNvPr id="8" name="表格 7">
            <a:extLst>
              <a:ext uri="{FF2B5EF4-FFF2-40B4-BE49-F238E27FC236}">
                <a16:creationId xmlns:a16="http://schemas.microsoft.com/office/drawing/2014/main" id="{5176E01A-FD7E-0745-B809-9333AE6F73FC}"/>
              </a:ext>
            </a:extLst>
          </p:cNvPr>
          <p:cNvGraphicFramePr>
            <a:graphicFrameLocks noGrp="1"/>
          </p:cNvGraphicFramePr>
          <p:nvPr>
            <p:extLst>
              <p:ext uri="{D42A27DB-BD31-4B8C-83A1-F6EECF244321}">
                <p14:modId xmlns:p14="http://schemas.microsoft.com/office/powerpoint/2010/main" val="691654577"/>
              </p:ext>
            </p:extLst>
          </p:nvPr>
        </p:nvGraphicFramePr>
        <p:xfrm>
          <a:off x="309676" y="2707878"/>
          <a:ext cx="8581689" cy="3648472"/>
        </p:xfrm>
        <a:graphic>
          <a:graphicData uri="http://schemas.openxmlformats.org/drawingml/2006/table">
            <a:tbl>
              <a:tblPr firstRow="1" bandRow="1">
                <a:tableStyleId>{5C22544A-7EE6-4342-B048-85BDC9FD1C3A}</a:tableStyleId>
              </a:tblPr>
              <a:tblGrid>
                <a:gridCol w="2073753">
                  <a:extLst>
                    <a:ext uri="{9D8B030D-6E8A-4147-A177-3AD203B41FA5}">
                      <a16:colId xmlns:a16="http://schemas.microsoft.com/office/drawing/2014/main" val="2862515920"/>
                    </a:ext>
                  </a:extLst>
                </a:gridCol>
                <a:gridCol w="3215506">
                  <a:extLst>
                    <a:ext uri="{9D8B030D-6E8A-4147-A177-3AD203B41FA5}">
                      <a16:colId xmlns:a16="http://schemas.microsoft.com/office/drawing/2014/main" val="3628659613"/>
                    </a:ext>
                  </a:extLst>
                </a:gridCol>
                <a:gridCol w="3292430">
                  <a:extLst>
                    <a:ext uri="{9D8B030D-6E8A-4147-A177-3AD203B41FA5}">
                      <a16:colId xmlns:a16="http://schemas.microsoft.com/office/drawing/2014/main" val="3886019363"/>
                    </a:ext>
                  </a:extLst>
                </a:gridCol>
              </a:tblGrid>
              <a:tr h="516294">
                <a:tc>
                  <a:txBody>
                    <a:bodyPr/>
                    <a:lstStyle/>
                    <a:p>
                      <a:pPr algn="ctr"/>
                      <a:r>
                        <a:rPr lang="zh-CN" altLang="en-US" sz="2400" b="1" kern="1200" dirty="0">
                          <a:solidFill>
                            <a:schemeClr val="tx1"/>
                          </a:solidFill>
                          <a:latin typeface="微軟正黑體" panose="020B0604030504040204" pitchFamily="34" charset="-120"/>
                          <a:ea typeface="微軟正黑體" panose="020B0604030504040204" pitchFamily="34" charset="-120"/>
                          <a:cs typeface="+mn-cs"/>
                        </a:rPr>
                        <a:t>項目</a:t>
                      </a:r>
                      <a:endParaRPr lang="zh-TW" altLang="en-US" sz="2400" b="1"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2400" b="1" kern="1200" dirty="0">
                          <a:solidFill>
                            <a:schemeClr val="tx1"/>
                          </a:solidFill>
                          <a:latin typeface="微軟正黑體" panose="020B0604030504040204" pitchFamily="34" charset="-120"/>
                          <a:ea typeface="微軟正黑體" panose="020B0604030504040204" pitchFamily="34" charset="-120"/>
                          <a:cs typeface="+mn-cs"/>
                        </a:rPr>
                        <a:t>OBD</a:t>
                      </a:r>
                      <a:endParaRPr lang="zh-TW" altLang="en-US" sz="2400" b="1"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400" b="1" kern="1200" dirty="0">
                          <a:solidFill>
                            <a:schemeClr val="tx1"/>
                          </a:solidFill>
                          <a:latin typeface="微軟正黑體" panose="020B0604030504040204" pitchFamily="34" charset="-120"/>
                          <a:ea typeface="微軟正黑體" panose="020B0604030504040204" pitchFamily="34" charset="-120"/>
                          <a:cs typeface="+mn-cs"/>
                        </a:rPr>
                        <a:t>手機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4270745"/>
                  </a:ext>
                </a:extLst>
              </a:tr>
              <a:tr h="447454">
                <a:tc>
                  <a:txBody>
                    <a:bodyPr/>
                    <a:lstStyle/>
                    <a:p>
                      <a:pPr marL="0" algn="ctr" defTabSz="914400" rtl="0" eaLnBrk="1" latinLnBrk="0" hangingPunct="1"/>
                      <a:r>
                        <a:rPr lang="zh-CN" altLang="en-US" sz="2000" b="1" kern="1200" dirty="0">
                          <a:solidFill>
                            <a:schemeClr val="tx1"/>
                          </a:solidFill>
                          <a:latin typeface="微軟正黑體" panose="020B0604030504040204" pitchFamily="34" charset="-120"/>
                          <a:ea typeface="微軟正黑體" panose="020B0604030504040204" pitchFamily="34" charset="-120"/>
                          <a:cs typeface="+mn-cs"/>
                        </a:rPr>
                        <a:t>成本</a:t>
                      </a:r>
                      <a:endParaRPr lang="zh-TW" altLang="en-US" sz="2000" b="1"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700-8000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無</a:t>
                      </a:r>
                      <a:endParaRPr lang="en-US" altLang="zh-TW" sz="2000" b="0" kern="1200" dirty="0">
                        <a:solidFill>
                          <a:srgbClr val="FF0000"/>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4878892"/>
                  </a:ext>
                </a:extLst>
              </a:tr>
              <a:tr h="447454">
                <a:tc>
                  <a:txBody>
                    <a:bodyPr/>
                    <a:lstStyle/>
                    <a:p>
                      <a:pPr marL="0" algn="ctr" defTabSz="914400" rtl="0" eaLnBrk="1" latinLnBrk="0" hangingPunct="1"/>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車速計算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車載電腦讀取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加速度感測器運算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8775024"/>
                  </a:ext>
                </a:extLst>
              </a:tr>
              <a:tr h="447454">
                <a:tc>
                  <a:txBody>
                    <a:bodyPr/>
                    <a:lstStyle/>
                    <a:p>
                      <a:pPr marL="0" algn="ctr" defTabSz="914400" rtl="0" eaLnBrk="1" latinLnBrk="0" hangingPunct="1"/>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多人開車判斷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無法判斷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可以判斷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231207"/>
                  </a:ext>
                </a:extLst>
              </a:tr>
              <a:tr h="447454">
                <a:tc>
                  <a:txBody>
                    <a:bodyPr/>
                    <a:lstStyle/>
                    <a:p>
                      <a:pPr marL="0" algn="ctr" defTabSz="914400" rtl="0" eaLnBrk="1" latinLnBrk="0" hangingPunct="1"/>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用戶換車判斷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可以判斷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無法判斷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3642778"/>
                  </a:ext>
                </a:extLst>
              </a:tr>
              <a:tr h="447454">
                <a:tc>
                  <a:txBody>
                    <a:bodyPr/>
                    <a:lstStyle/>
                    <a:p>
                      <a:pPr marL="0" algn="ctr" defTabSz="914400" rtl="0" eaLnBrk="1" latinLnBrk="0" hangingPunct="1"/>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應用場景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UBI, </a:t>
                      </a:r>
                      <a:r>
                        <a:rPr lang="zh-CN" altLang="en-US" sz="2000" b="0" kern="1200" dirty="0">
                          <a:solidFill>
                            <a:schemeClr val="tx1"/>
                          </a:solidFill>
                          <a:latin typeface="微軟正黑體" panose="020B0604030504040204" pitchFamily="34" charset="-120"/>
                          <a:ea typeface="微軟正黑體" panose="020B0604030504040204" pitchFamily="34" charset="-120"/>
                          <a:cs typeface="+mn-cs"/>
                        </a:rPr>
                        <a:t>遠端診斷車況</a:t>
                      </a:r>
                      <a:endParaRPr lang="zh-TW" altLang="en-US" sz="2000" b="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UBI</a:t>
                      </a:r>
                      <a:endParaRPr lang="zh-TW" altLang="en-US" sz="2000" b="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2623990"/>
                  </a:ext>
                </a:extLst>
              </a:tr>
              <a:tr h="447454">
                <a:tc>
                  <a:txBody>
                    <a:bodyPr/>
                    <a:lstStyle/>
                    <a:p>
                      <a:pPr marL="0" algn="ctr" defTabSz="914400" rtl="0" eaLnBrk="1" latinLnBrk="0" hangingPunct="1"/>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使用對象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汽車</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汽車、自行車、機車、行人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8180514"/>
                  </a:ext>
                </a:extLst>
              </a:tr>
              <a:tr h="447454">
                <a:tc>
                  <a:txBody>
                    <a:bodyPr/>
                    <a:lstStyle/>
                    <a:p>
                      <a:pPr marL="0" algn="ctr" defTabSz="914400" rtl="0" eaLnBrk="1" latinLnBrk="0" hangingPunct="1"/>
                      <a:r>
                        <a:rPr lang="zh-TW" altLang="en-US" sz="2000" b="1" kern="1200" dirty="0">
                          <a:solidFill>
                            <a:schemeClr val="tx1"/>
                          </a:solidFill>
                          <a:latin typeface="微軟正黑體" panose="020B0604030504040204" pitchFamily="34" charset="-120"/>
                          <a:ea typeface="微軟正黑體" panose="020B0604030504040204" pitchFamily="34" charset="-120"/>
                          <a:cs typeface="+mn-cs"/>
                        </a:rPr>
                        <a:t>第三方兼容性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SDK</a:t>
                      </a:r>
                      <a:r>
                        <a:rPr lang="zh-CN" altLang="en-US" sz="2000" b="0" kern="1200" dirty="0">
                          <a:solidFill>
                            <a:schemeClr val="tx1"/>
                          </a:solidFill>
                          <a:latin typeface="微軟正黑體" panose="020B0604030504040204" pitchFamily="34" charset="-120"/>
                          <a:ea typeface="微軟正黑體" panose="020B0604030504040204" pitchFamily="34" charset="-120"/>
                          <a:cs typeface="+mn-cs"/>
                        </a:rPr>
                        <a:t>可嵌入第三方</a:t>
                      </a:r>
                      <a:r>
                        <a:rPr lang="en-US" altLang="zh-TW" sz="2000" b="0" kern="1200" dirty="0">
                          <a:solidFill>
                            <a:schemeClr val="tx1"/>
                          </a:solidFill>
                          <a:latin typeface="微軟正黑體" panose="020B0604030504040204" pitchFamily="34" charset="-120"/>
                          <a:ea typeface="微軟正黑體" panose="020B0604030504040204" pitchFamily="34" charset="-120"/>
                          <a:cs typeface="+mn-cs"/>
                        </a:rPr>
                        <a:t>APP</a:t>
                      </a:r>
                      <a:endParaRPr lang="zh-TW" altLang="en-US" sz="2000" b="0" kern="1200" dirty="0">
                        <a:solidFill>
                          <a:schemeClr val="tx1"/>
                        </a:solidFill>
                        <a:latin typeface="微軟正黑體" panose="020B0604030504040204" pitchFamily="34" charset="-120"/>
                        <a:ea typeface="微軟正黑體" panose="020B0604030504040204" pitchFamily="34" charset="-12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000" b="0" kern="1200" dirty="0">
                          <a:solidFill>
                            <a:schemeClr val="tx1"/>
                          </a:solidFill>
                          <a:latin typeface="微軟正黑體" panose="020B0604030504040204" pitchFamily="34" charset="-120"/>
                          <a:ea typeface="微軟正黑體" panose="020B0604030504040204" pitchFamily="34" charset="-120"/>
                          <a:cs typeface="+mn-cs"/>
                        </a:rPr>
                        <a:t>獨立應用服務執行</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3862306"/>
                  </a:ext>
                </a:extLst>
              </a:tr>
            </a:tbl>
          </a:graphicData>
        </a:graphic>
      </p:graphicFrame>
    </p:spTree>
    <p:extLst>
      <p:ext uri="{BB962C8B-B14F-4D97-AF65-F5344CB8AC3E}">
        <p14:creationId xmlns:p14="http://schemas.microsoft.com/office/powerpoint/2010/main" val="52895728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4020</TotalTime>
  <Words>1787</Words>
  <Application>Microsoft Office PowerPoint</Application>
  <PresentationFormat>如螢幕大小 (4:3)</PresentationFormat>
  <Paragraphs>342</Paragraphs>
  <Slides>22</Slides>
  <Notes>20</Notes>
  <HiddenSlides>0</HiddenSlides>
  <MMClips>1</MMClips>
  <ScaleCrop>false</ScaleCrop>
  <HeadingPairs>
    <vt:vector size="4" baseType="variant">
      <vt:variant>
        <vt:lpstr>佈景主題</vt:lpstr>
      </vt:variant>
      <vt:variant>
        <vt:i4>1</vt:i4>
      </vt:variant>
      <vt:variant>
        <vt:lpstr>投影片標題</vt:lpstr>
      </vt:variant>
      <vt:variant>
        <vt:i4>22</vt:i4>
      </vt:variant>
    </vt:vector>
  </HeadingPairs>
  <TitlesOfParts>
    <vt:vector size="23" baseType="lpstr">
      <vt:lpstr>Office 佈景主題</vt:lpstr>
      <vt:lpstr>用路安全輔助警示</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用路安全輔助警示</dc:title>
  <dc:creator>Chi-Wei Lo</dc:creator>
  <cp:lastModifiedBy>Chi-Wei Lo</cp:lastModifiedBy>
  <cp:revision>363</cp:revision>
  <dcterms:created xsi:type="dcterms:W3CDTF">2019-03-25T11:55:08Z</dcterms:created>
  <dcterms:modified xsi:type="dcterms:W3CDTF">2019-06-07T02:52:45Z</dcterms:modified>
</cp:coreProperties>
</file>